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5" r:id="rId7"/>
    <p:sldId id="261" r:id="rId8"/>
    <p:sldId id="262" r:id="rId9"/>
    <p:sldId id="263" r:id="rId10"/>
    <p:sldId id="264" r:id="rId11"/>
    <p:sldId id="267" r:id="rId12"/>
    <p:sldId id="266"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00F874D-DC11-4351-BE40-3BB202906437}" type="datetimeFigureOut">
              <a:rPr lang="ru-RU" smtClean="0"/>
              <a:t>13.10.2020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20070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0F874D-DC11-4351-BE40-3BB202906437}" type="datetimeFigureOut">
              <a:rPr lang="ru-RU" smtClean="0"/>
              <a:t>13.10.2020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178623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0F874D-DC11-4351-BE40-3BB202906437}" type="datetimeFigureOut">
              <a:rPr lang="ru-RU" smtClean="0"/>
              <a:t>13.10.2020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346665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00F874D-DC11-4351-BE40-3BB202906437}" type="datetimeFigureOut">
              <a:rPr lang="ru-RU" smtClean="0"/>
              <a:t>13.10.2020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226899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00F874D-DC11-4351-BE40-3BB202906437}" type="datetimeFigureOut">
              <a:rPr lang="ru-RU" smtClean="0"/>
              <a:t>13.10.2020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22053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00F874D-DC11-4351-BE40-3BB202906437}" type="datetimeFigureOut">
              <a:rPr lang="ru-RU" smtClean="0"/>
              <a:t>13.10.2020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658364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00F874D-DC11-4351-BE40-3BB202906437}" type="datetimeFigureOut">
              <a:rPr lang="ru-RU" smtClean="0"/>
              <a:t>13.10.2020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94006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00F874D-DC11-4351-BE40-3BB202906437}" type="datetimeFigureOut">
              <a:rPr lang="ru-RU" smtClean="0"/>
              <a:t>13.10.2020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3990312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0F874D-DC11-4351-BE40-3BB202906437}" type="datetimeFigureOut">
              <a:rPr lang="ru-RU" smtClean="0"/>
              <a:t>13.10.2020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363154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00F874D-DC11-4351-BE40-3BB202906437}" type="datetimeFigureOut">
              <a:rPr lang="ru-RU" smtClean="0"/>
              <a:t>13.10.2020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22366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00F874D-DC11-4351-BE40-3BB202906437}" type="datetimeFigureOut">
              <a:rPr lang="ru-RU" smtClean="0"/>
              <a:t>13.10.2020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CBD07F-2773-4897-9118-E4CF8352A96E}" type="slidenum">
              <a:rPr lang="ru-RU" smtClean="0"/>
              <a:t>‹#›</a:t>
            </a:fld>
            <a:endParaRPr lang="ru-RU"/>
          </a:p>
        </p:txBody>
      </p:sp>
    </p:spTree>
    <p:extLst>
      <p:ext uri="{BB962C8B-B14F-4D97-AF65-F5344CB8AC3E}">
        <p14:creationId xmlns:p14="http://schemas.microsoft.com/office/powerpoint/2010/main" val="97466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F874D-DC11-4351-BE40-3BB202906437}" type="datetimeFigureOut">
              <a:rPr lang="ru-RU" smtClean="0"/>
              <a:t>13.10.2020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BD07F-2773-4897-9118-E4CF8352A96E}" type="slidenum">
              <a:rPr lang="ru-RU" smtClean="0"/>
              <a:t>‹#›</a:t>
            </a:fld>
            <a:endParaRPr lang="ru-RU"/>
          </a:p>
        </p:txBody>
      </p:sp>
    </p:spTree>
    <p:extLst>
      <p:ext uri="{BB962C8B-B14F-4D97-AF65-F5344CB8AC3E}">
        <p14:creationId xmlns:p14="http://schemas.microsoft.com/office/powerpoint/2010/main" val="2849358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g"/><Relationship Id="rId7"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9665" cy="6858000"/>
          </a:xfrm>
          <a:prstGeom prst="rect">
            <a:avLst/>
          </a:prstGeom>
        </p:spPr>
      </p:pic>
      <p:sp>
        <p:nvSpPr>
          <p:cNvPr id="5" name="Скругленный прямоугольник 4"/>
          <p:cNvSpPr/>
          <p:nvPr/>
        </p:nvSpPr>
        <p:spPr>
          <a:xfrm>
            <a:off x="5433237" y="318977"/>
            <a:ext cx="6816427" cy="1190847"/>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rgbClr val="C00000"/>
                </a:solidFill>
              </a:rPr>
              <a:t>муниципальное казенное дошкольное образовательное учреждение города Новосибирска «Детский сад №428 компенсирующего вида с приоритетным осуществлением квалифицированной коррекции отклонений в физическом и психическом развитии воспитанников» </a:t>
            </a:r>
            <a:endParaRPr lang="ru-RU" sz="1600" b="1" dirty="0">
              <a:solidFill>
                <a:srgbClr val="C00000"/>
              </a:solidFill>
            </a:endParaRPr>
          </a:p>
        </p:txBody>
      </p:sp>
      <p:sp>
        <p:nvSpPr>
          <p:cNvPr id="6" name="Овал 5"/>
          <p:cNvSpPr/>
          <p:nvPr/>
        </p:nvSpPr>
        <p:spPr>
          <a:xfrm>
            <a:off x="3237685" y="2307265"/>
            <a:ext cx="5774292" cy="224347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400" b="1" dirty="0" smtClean="0">
                <a:solidFill>
                  <a:srgbClr val="C00000"/>
                </a:solidFill>
                <a:latin typeface="Arial Black" panose="020B0A04020102020204" pitchFamily="34" charset="0"/>
              </a:rPr>
              <a:t>ПАСПОРТ ПОДГОТОВИТЕЛЬНОЙ ГРУППЫ №8</a:t>
            </a:r>
          </a:p>
          <a:p>
            <a:pPr algn="ctr"/>
            <a:r>
              <a:rPr lang="ru-RU" sz="2400" b="1" dirty="0" smtClean="0">
                <a:solidFill>
                  <a:srgbClr val="C00000"/>
                </a:solidFill>
                <a:latin typeface="Arial Black" panose="020B0A04020102020204" pitchFamily="34" charset="0"/>
              </a:rPr>
              <a:t>«СОЛНЫШКО»</a:t>
            </a:r>
            <a:endParaRPr lang="ru-RU" sz="2400" b="1" dirty="0">
              <a:solidFill>
                <a:srgbClr val="C00000"/>
              </a:solidFill>
              <a:latin typeface="Arial Black" panose="020B0A04020102020204" pitchFamily="34" charset="0"/>
            </a:endParaRPr>
          </a:p>
        </p:txBody>
      </p:sp>
      <p:sp>
        <p:nvSpPr>
          <p:cNvPr id="7" name="Скругленный прямоугольник 6"/>
          <p:cNvSpPr/>
          <p:nvPr/>
        </p:nvSpPr>
        <p:spPr>
          <a:xfrm>
            <a:off x="4939301" y="6337005"/>
            <a:ext cx="2371060" cy="372139"/>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rPr>
              <a:t>2020 г.</a:t>
            </a:r>
            <a:endParaRPr lang="ru-RU" b="1" dirty="0">
              <a:solidFill>
                <a:srgbClr val="C00000"/>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074" y="3429000"/>
            <a:ext cx="2360227" cy="2574324"/>
          </a:xfrm>
          <a:prstGeom prst="rect">
            <a:avLst/>
          </a:prstGeom>
        </p:spPr>
      </p:pic>
    </p:spTree>
    <p:extLst>
      <p:ext uri="{BB962C8B-B14F-4D97-AF65-F5344CB8AC3E}">
        <p14:creationId xmlns:p14="http://schemas.microsoft.com/office/powerpoint/2010/main" val="830669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pic>
        <p:nvPicPr>
          <p:cNvPr id="8" name="Объект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1335" y="244838"/>
            <a:ext cx="3737551" cy="2803163"/>
          </a:xfr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музыкально-театрализованной деятельности</a:t>
            </a:r>
            <a:endParaRPr lang="ru-RU" sz="2400" b="1" dirty="0">
              <a:solidFill>
                <a:srgbClr val="C00000"/>
              </a:solidFill>
            </a:endParaRPr>
          </a:p>
        </p:txBody>
      </p:sp>
      <p:sp>
        <p:nvSpPr>
          <p:cNvPr id="6" name="Прямоугольник 5"/>
          <p:cNvSpPr/>
          <p:nvPr/>
        </p:nvSpPr>
        <p:spPr>
          <a:xfrm>
            <a:off x="5626443" y="1300461"/>
            <a:ext cx="6425514" cy="2044286"/>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способствует развитию творческой активности детей в музыкально-театральной деятельности, формированию творческой личности, развитию речи и коммуникативных навыков у детей, тем самым помогает сплотить детей группы, расковывает застенчивых детей. </a:t>
            </a:r>
          </a:p>
          <a:p>
            <a:pPr algn="just"/>
            <a:r>
              <a:rPr lang="ru-RU" sz="1400" i="1" dirty="0">
                <a:solidFill>
                  <a:schemeClr val="tx1"/>
                </a:solidFill>
              </a:rPr>
              <a:t>Центр патриотического воспитания включает несколько зон: </a:t>
            </a:r>
            <a:endParaRPr lang="ru-RU" sz="1400" i="1" dirty="0" smtClean="0">
              <a:solidFill>
                <a:schemeClr val="tx1"/>
              </a:solidFill>
            </a:endParaRPr>
          </a:p>
          <a:p>
            <a:pPr marL="285750" indent="-285750" algn="just">
              <a:buFont typeface="Arial" panose="020B0604020202020204" pitchFamily="34" charset="0"/>
              <a:buChar char="•"/>
            </a:pPr>
            <a:r>
              <a:rPr lang="ru-RU" sz="1400" i="1" dirty="0" smtClean="0">
                <a:solidFill>
                  <a:schemeClr val="tx1"/>
                </a:solidFill>
              </a:rPr>
              <a:t> центр музыкального развития</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центр театрализованной деятельности</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центр ряженья </a:t>
            </a:r>
            <a:endParaRPr lang="ru-RU" sz="1400" i="1" dirty="0">
              <a:solidFill>
                <a:schemeClr val="tx1"/>
              </a:solidFill>
            </a:endParaRPr>
          </a:p>
        </p:txBody>
      </p:sp>
      <p:sp>
        <p:nvSpPr>
          <p:cNvPr id="7" name="Прямоугольник 6"/>
          <p:cNvSpPr/>
          <p:nvPr/>
        </p:nvSpPr>
        <p:spPr>
          <a:xfrm>
            <a:off x="5626443" y="3507587"/>
            <a:ext cx="6425514" cy="2506536"/>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размещены материалы для знакомства детей с различными видами изобразительного и декоративно-прикладного искусства. Материалы и оборудование, необходимые для детской изобразительной деятельности (кисти, краски, палитры, цветные карандаши, цветные восковые мелки, трафареты животных, мольберт, раскраски, материалы для ручного труда и художественного конструирования (природный материал, клей карандаш, клей ПВА, цветная бумага, цветной картон, бросовый материал). Наш центр дополнен выставкой детских работ или одного ребенка». По желанию ребенок может воспользоваться всем необходимым, для воплощения своих творческих идей, замыслов, фантазии. Все детские работы выставляются в специально отведенном месте. Работы доступны для просмотра детям </a:t>
            </a:r>
            <a:r>
              <a:rPr lang="ru-RU" sz="1400" dirty="0" smtClean="0">
                <a:solidFill>
                  <a:schemeClr val="tx1"/>
                </a:solidFill>
              </a:rPr>
              <a:t>и </a:t>
            </a:r>
            <a:r>
              <a:rPr lang="ru-RU" sz="1400" dirty="0">
                <a:solidFill>
                  <a:schemeClr val="tx1"/>
                </a:solidFill>
              </a:rPr>
              <a:t>являются украшением группы.</a:t>
            </a: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855" y="2603156"/>
            <a:ext cx="2857499" cy="380999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26305">
            <a:off x="183163" y="4697460"/>
            <a:ext cx="2757232" cy="2067924"/>
          </a:xfrm>
          <a:prstGeom prst="rect">
            <a:avLst/>
          </a:prstGeom>
        </p:spPr>
      </p:pic>
    </p:spTree>
    <p:extLst>
      <p:ext uri="{BB962C8B-B14F-4D97-AF65-F5344CB8AC3E}">
        <p14:creationId xmlns:p14="http://schemas.microsoft.com/office/powerpoint/2010/main" val="2646634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6" name="Скругленный прямоугольник 5"/>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сюжетно-</a:t>
            </a:r>
            <a:r>
              <a:rPr lang="ru-RU" sz="2400" b="1" dirty="0" err="1" smtClean="0">
                <a:solidFill>
                  <a:srgbClr val="C00000"/>
                </a:solidFill>
              </a:rPr>
              <a:t>роллевой</a:t>
            </a:r>
            <a:r>
              <a:rPr lang="ru-RU" sz="2400" b="1" dirty="0" smtClean="0">
                <a:solidFill>
                  <a:srgbClr val="C00000"/>
                </a:solidFill>
              </a:rPr>
              <a:t> игры</a:t>
            </a:r>
            <a:endParaRPr lang="ru-RU" sz="2400" b="1" dirty="0">
              <a:solidFill>
                <a:srgbClr val="C00000"/>
              </a:solidFill>
            </a:endParaRPr>
          </a:p>
        </p:txBody>
      </p:sp>
      <p:sp>
        <p:nvSpPr>
          <p:cNvPr id="7" name="Прямоугольник 6"/>
          <p:cNvSpPr/>
          <p:nvPr/>
        </p:nvSpPr>
        <p:spPr>
          <a:xfrm>
            <a:off x="5626443" y="1300460"/>
            <a:ext cx="6425514" cy="1080275"/>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позволяет создать условия для творческой деятельности детей, формирования игровых умений, реализации игровых замыслов, воспитания дружеских взаимоотношений между детьми, проигрывания между детьми.</a:t>
            </a:r>
          </a:p>
        </p:txBody>
      </p:sp>
      <p:sp>
        <p:nvSpPr>
          <p:cNvPr id="8" name="Прямоугольник 7"/>
          <p:cNvSpPr/>
          <p:nvPr/>
        </p:nvSpPr>
        <p:spPr>
          <a:xfrm>
            <a:off x="5626443" y="2586042"/>
            <a:ext cx="6425514" cy="2134240"/>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В центре «Сюжетно – ролевых игр» дети могут легко подбирать игрушки, комбинировать их «под свои игровые творческие замыслы». Игровой материал помещается в коробки с условными обозначениями, дети по своему желанию выбирают сюжет будущей игры, и переносят игровой материал в удобную для них зону группы для свободного построения игрового пространства. Игровой центр содержит в себе игрушки разной направленности: игрушки транспортные разного вида и назначения, игрушки, изображающие предметы труда и быта, сюжетные игрушки, куклы разной направленности, атрибуты для ряженья, предметы-заместители. </a:t>
            </a:r>
          </a:p>
        </p:txBody>
      </p:sp>
      <p:pic>
        <p:nvPicPr>
          <p:cNvPr id="9" name="Объект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5637" y="2073809"/>
            <a:ext cx="3439195" cy="1936831"/>
          </a:xfr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3512">
            <a:off x="1425146" y="2435311"/>
            <a:ext cx="2957384" cy="2218038"/>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96134">
            <a:off x="3021181" y="3630050"/>
            <a:ext cx="2114165" cy="2818887"/>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rcRect t="12514" b="12514"/>
          <a:stretch>
            <a:fillRect/>
          </a:stretch>
        </p:blipFill>
        <p:spPr>
          <a:xfrm>
            <a:off x="396751" y="4155992"/>
            <a:ext cx="2320210" cy="2320210"/>
          </a:xfrm>
          <a:prstGeom prst="rect">
            <a:avLst/>
          </a:prstGeom>
        </p:spPr>
      </p:pic>
    </p:spTree>
    <p:extLst>
      <p:ext uri="{BB962C8B-B14F-4D97-AF65-F5344CB8AC3E}">
        <p14:creationId xmlns:p14="http://schemas.microsoft.com/office/powerpoint/2010/main" val="3802134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сюжетно-</a:t>
            </a:r>
            <a:r>
              <a:rPr lang="ru-RU" sz="2400" b="1" dirty="0" err="1" smtClean="0">
                <a:solidFill>
                  <a:srgbClr val="C00000"/>
                </a:solidFill>
              </a:rPr>
              <a:t>роллевой</a:t>
            </a:r>
            <a:r>
              <a:rPr lang="ru-RU" sz="2400" b="1" dirty="0" smtClean="0">
                <a:solidFill>
                  <a:srgbClr val="C00000"/>
                </a:solidFill>
              </a:rPr>
              <a:t> игры</a:t>
            </a:r>
            <a:endParaRPr lang="ru-RU" sz="2400" b="1" dirty="0">
              <a:solidFill>
                <a:srgbClr val="C00000"/>
              </a:solidFill>
            </a:endParaRPr>
          </a:p>
        </p:txBody>
      </p:sp>
      <p:sp>
        <p:nvSpPr>
          <p:cNvPr id="6" name="Прямоугольник 5"/>
          <p:cNvSpPr/>
          <p:nvPr/>
        </p:nvSpPr>
        <p:spPr>
          <a:xfrm>
            <a:off x="5626443" y="1300460"/>
            <a:ext cx="6425514" cy="1302697"/>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Игровой центр содержит следующие зоны:</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зона «Дом, семья»</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Зона «Парикмахерская»</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зона «Магазин»</a:t>
            </a:r>
          </a:p>
          <a:p>
            <a:pPr marL="285750" indent="-285750" algn="just">
              <a:buFont typeface="Arial" panose="020B0604020202020204" pitchFamily="34" charset="0"/>
              <a:buChar char="•"/>
            </a:pPr>
            <a:r>
              <a:rPr lang="ru-RU" sz="1400" i="1" dirty="0" smtClean="0">
                <a:solidFill>
                  <a:schemeClr val="tx1"/>
                </a:solidFill>
              </a:rPr>
              <a:t>Зона «Больница»</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и т.д.</a:t>
            </a:r>
          </a:p>
        </p:txBody>
      </p:sp>
      <p:sp>
        <p:nvSpPr>
          <p:cNvPr id="7" name="Прямоугольник 6"/>
          <p:cNvSpPr/>
          <p:nvPr/>
        </p:nvSpPr>
        <p:spPr>
          <a:xfrm>
            <a:off x="5626443" y="2808463"/>
            <a:ext cx="6425514" cy="1277505"/>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Игровые зоны меняются раз в квартал, пополняются тематическими атрибутами в соответствии с тематической неделей или проектом реализующимся в группе на данный момент Рядом </a:t>
            </a:r>
            <a:r>
              <a:rPr lang="ru-RU" sz="1400" dirty="0">
                <a:solidFill>
                  <a:schemeClr val="tx1"/>
                </a:solidFill>
              </a:rPr>
              <a:t>с игровой зоной расположены модули и крупный строительный материал с целью возможности использовать постройки в игре.</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33" y="273348"/>
            <a:ext cx="2517689" cy="3356919"/>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441" y="1095154"/>
            <a:ext cx="2245841" cy="2994454"/>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7818" y="3698788"/>
            <a:ext cx="1912208" cy="2549611"/>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rcRect l="12486" r="12486"/>
          <a:stretch>
            <a:fillRect/>
          </a:stretch>
        </p:blipFill>
        <p:spPr>
          <a:xfrm>
            <a:off x="934518" y="2997084"/>
            <a:ext cx="2476719" cy="2476719"/>
          </a:xfrm>
          <a:prstGeom prst="rect">
            <a:avLst/>
          </a:prstGeom>
        </p:spPr>
      </p:pic>
    </p:spTree>
    <p:extLst>
      <p:ext uri="{BB962C8B-B14F-4D97-AF65-F5344CB8AC3E}">
        <p14:creationId xmlns:p14="http://schemas.microsoft.com/office/powerpoint/2010/main" val="72792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безопасности</a:t>
            </a:r>
            <a:endParaRPr lang="ru-RU" sz="2400" b="1" dirty="0">
              <a:solidFill>
                <a:srgbClr val="C00000"/>
              </a:solidFill>
            </a:endParaRPr>
          </a:p>
        </p:txBody>
      </p:sp>
      <p:sp>
        <p:nvSpPr>
          <p:cNvPr id="6" name="Прямоугольник 5"/>
          <p:cNvSpPr/>
          <p:nvPr/>
        </p:nvSpPr>
        <p:spPr>
          <a:xfrm>
            <a:off x="5626443" y="1300460"/>
            <a:ext cx="6425514" cy="1080275"/>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позволяет сформировать первичные представления о безопасном поведении в быту, социуме, на дороге; становление у детей осознанного отношения к здоровью и жизни человека.</a:t>
            </a:r>
          </a:p>
          <a:p>
            <a:pPr algn="just"/>
            <a:endParaRPr lang="ru-RU" sz="1400" i="1" dirty="0" smtClean="0">
              <a:solidFill>
                <a:schemeClr val="tx1"/>
              </a:solidFill>
            </a:endParaRPr>
          </a:p>
        </p:txBody>
      </p:sp>
      <p:sp>
        <p:nvSpPr>
          <p:cNvPr id="7" name="Прямоугольник 6"/>
          <p:cNvSpPr/>
          <p:nvPr/>
        </p:nvSpPr>
        <p:spPr>
          <a:xfrm>
            <a:off x="5626443" y="2586042"/>
            <a:ext cx="6425514" cy="1145699"/>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a:t>
            </a:r>
            <a:r>
              <a:rPr lang="ru-RU" sz="1400" dirty="0"/>
              <a:t>оснащён необходимыми атрибутами, игрушками, дидактическими пособиями и играми. Центр оснащен макетом улицы, дорожными знаками, фигурками людей, полотно с изображением дороги, мелкий транспорт, набор дорожных знаков, светофор.</a:t>
            </a:r>
            <a:endParaRPr lang="ru-RU" sz="1400" dirty="0">
              <a:solidFill>
                <a:schemeClr val="tx1"/>
              </a:solidFill>
            </a:endParaRPr>
          </a:p>
        </p:txBody>
      </p:sp>
      <p:sp>
        <p:nvSpPr>
          <p:cNvPr id="8" name="Прямоугольник 7"/>
          <p:cNvSpPr/>
          <p:nvPr/>
        </p:nvSpPr>
        <p:spPr>
          <a:xfrm>
            <a:off x="398048" y="228360"/>
            <a:ext cx="4519942" cy="3808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88" y="3122141"/>
            <a:ext cx="1930397" cy="1447798"/>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8185" y="3680253"/>
            <a:ext cx="2356021" cy="1767016"/>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1081" y="4806776"/>
            <a:ext cx="2570206" cy="1927655"/>
          </a:xfrm>
          <a:prstGeom prst="rect">
            <a:avLst/>
          </a:prstGeom>
        </p:spPr>
      </p:pic>
    </p:spTree>
    <p:extLst>
      <p:ext uri="{BB962C8B-B14F-4D97-AF65-F5344CB8AC3E}">
        <p14:creationId xmlns:p14="http://schemas.microsoft.com/office/powerpoint/2010/main" val="547601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6" name="Скругленный прямоугольник 5"/>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a:t>
            </a:r>
            <a:r>
              <a:rPr lang="ru-RU" sz="2400" b="1" dirty="0" err="1" smtClean="0">
                <a:solidFill>
                  <a:srgbClr val="C00000"/>
                </a:solidFill>
              </a:rPr>
              <a:t>здоровьесбережения</a:t>
            </a:r>
            <a:r>
              <a:rPr lang="ru-RU" sz="2400" b="1" dirty="0" smtClean="0">
                <a:solidFill>
                  <a:srgbClr val="C00000"/>
                </a:solidFill>
              </a:rPr>
              <a:t> и двигательной активности</a:t>
            </a:r>
            <a:endParaRPr lang="ru-RU" sz="2400" b="1" dirty="0">
              <a:solidFill>
                <a:srgbClr val="C00000"/>
              </a:solidFill>
            </a:endParaRPr>
          </a:p>
        </p:txBody>
      </p:sp>
      <p:sp>
        <p:nvSpPr>
          <p:cNvPr id="7" name="Прямоугольник 6"/>
          <p:cNvSpPr/>
          <p:nvPr/>
        </p:nvSpPr>
        <p:spPr>
          <a:xfrm>
            <a:off x="5626443" y="1300462"/>
            <a:ext cx="6425514" cy="783712"/>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направлен на формирование у дошкольников знаний и навыков безопасного поведения при двигательной активности, здорового образа жизни. </a:t>
            </a:r>
          </a:p>
        </p:txBody>
      </p:sp>
      <p:sp>
        <p:nvSpPr>
          <p:cNvPr id="8" name="Прямоугольник 7"/>
          <p:cNvSpPr/>
          <p:nvPr/>
        </p:nvSpPr>
        <p:spPr>
          <a:xfrm>
            <a:off x="5626442" y="2289481"/>
            <a:ext cx="6425515" cy="2760313"/>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атрибуты к подвижным играм, мячи (б. и м., кубики, султанчики, ленточки, флажки, веревочки, платочки, гимнастические палки и т. д., </a:t>
            </a:r>
            <a:r>
              <a:rPr lang="ru-RU" sz="1400" dirty="0" err="1">
                <a:solidFill>
                  <a:schemeClr val="tx1"/>
                </a:solidFill>
              </a:rPr>
              <a:t>массажёры</a:t>
            </a:r>
            <a:r>
              <a:rPr lang="ru-RU" sz="1400" dirty="0">
                <a:solidFill>
                  <a:schemeClr val="tx1"/>
                </a:solidFill>
              </a:rPr>
              <a:t>, кегли, скакалки, мешочки с грузом, </a:t>
            </a:r>
            <a:r>
              <a:rPr lang="ru-RU" sz="1400" dirty="0" err="1">
                <a:solidFill>
                  <a:schemeClr val="tx1"/>
                </a:solidFill>
              </a:rPr>
              <a:t>кольцебросы</a:t>
            </a:r>
            <a:r>
              <a:rPr lang="ru-RU" sz="1400" dirty="0">
                <a:solidFill>
                  <a:schemeClr val="tx1"/>
                </a:solidFill>
              </a:rPr>
              <a:t>, коврики для массажа стоп, дуги для </a:t>
            </a:r>
            <a:r>
              <a:rPr lang="ru-RU" sz="1400" dirty="0" err="1">
                <a:solidFill>
                  <a:schemeClr val="tx1"/>
                </a:solidFill>
              </a:rPr>
              <a:t>подлезания</a:t>
            </a:r>
            <a:r>
              <a:rPr lang="ru-RU" sz="1400" dirty="0">
                <a:solidFill>
                  <a:schemeClr val="tx1"/>
                </a:solidFill>
              </a:rPr>
              <a:t>, городки, серсо, гантели детские и нетрадиционное спортивное оборудование, сделанное своими руками. Данное оборудование направлено на развитие физических качеств детей — ловкости, меткости, глазомера, быстроты реакции, силовых качеств. Центр оснащен картотекой подвижных игр; картотекой малоподвижных игр; картотекой русских народных игр, картотекой физкультминуток; иллюстрированный материал по зимним и летним видам спорта. Выносной материал: мячи резиновые; мяч футбольный; бадминтон; скакалки; обручи; лыжи (</a:t>
            </a:r>
            <a:r>
              <a:rPr lang="ru-RU" sz="1400" dirty="0" err="1">
                <a:solidFill>
                  <a:schemeClr val="tx1"/>
                </a:solidFill>
              </a:rPr>
              <a:t>нест</a:t>
            </a:r>
            <a:r>
              <a:rPr lang="ru-RU" sz="1400" dirty="0">
                <a:solidFill>
                  <a:schemeClr val="tx1"/>
                </a:solidFill>
              </a:rPr>
              <a:t>. </a:t>
            </a:r>
            <a:r>
              <a:rPr lang="ru-RU" sz="1400" dirty="0" err="1">
                <a:solidFill>
                  <a:schemeClr val="tx1"/>
                </a:solidFill>
              </a:rPr>
              <a:t>оборуд</a:t>
            </a:r>
            <a:r>
              <a:rPr lang="ru-RU" sz="1400" dirty="0">
                <a:solidFill>
                  <a:schemeClr val="tx1"/>
                </a:solidFill>
              </a:rPr>
              <a:t>.); хоккейные клюшки.</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8364">
            <a:off x="444842" y="463935"/>
            <a:ext cx="3534033" cy="2650525"/>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2872">
            <a:off x="2717332" y="1927566"/>
            <a:ext cx="2734961" cy="2051221"/>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01693">
            <a:off x="847324" y="3649827"/>
            <a:ext cx="2729068" cy="2046801"/>
          </a:xfrm>
          <a:prstGeom prst="rect">
            <a:avLst/>
          </a:prstGeom>
        </p:spPr>
      </p:pic>
    </p:spTree>
    <p:extLst>
      <p:ext uri="{BB962C8B-B14F-4D97-AF65-F5344CB8AC3E}">
        <p14:creationId xmlns:p14="http://schemas.microsoft.com/office/powerpoint/2010/main" val="3783822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Образовательный центр (игротека)</a:t>
            </a:r>
            <a:endParaRPr lang="ru-RU" sz="2400" b="1" dirty="0">
              <a:solidFill>
                <a:srgbClr val="C00000"/>
              </a:solidFill>
            </a:endParaRPr>
          </a:p>
        </p:txBody>
      </p:sp>
      <p:sp>
        <p:nvSpPr>
          <p:cNvPr id="6" name="Прямоугольник 5"/>
          <p:cNvSpPr/>
          <p:nvPr/>
        </p:nvSpPr>
        <p:spPr>
          <a:xfrm>
            <a:off x="5626443" y="1300461"/>
            <a:ext cx="6425514" cy="1212079"/>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способствует целенаправленному формированию у детей интереса к элементарной математической деятельности; формированию у детей представлений о сенсорных эталонах. Развития наглядно-действенного мышления, аналитического воспитания, моторики и координации рук и глаз.</a:t>
            </a:r>
          </a:p>
        </p:txBody>
      </p:sp>
      <p:sp>
        <p:nvSpPr>
          <p:cNvPr id="7" name="Прямоугольник 6"/>
          <p:cNvSpPr/>
          <p:nvPr/>
        </p:nvSpPr>
        <p:spPr>
          <a:xfrm>
            <a:off x="5626442" y="2667782"/>
            <a:ext cx="6425515" cy="2052500"/>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магнитная доска, наборное полотно, цветные счетные палочки, логические блоки, счеты, наборы карточек на сопоставление цифры и количества, наборы кубиков с цифрами и числовыми фигурами. Геометрический куб, различные виды мозаик, современные </a:t>
            </a:r>
            <a:r>
              <a:rPr lang="ru-RU" sz="1400" dirty="0" err="1">
                <a:solidFill>
                  <a:schemeClr val="tx1"/>
                </a:solidFill>
              </a:rPr>
              <a:t>пазлы</a:t>
            </a:r>
            <a:r>
              <a:rPr lang="ru-RU" sz="1400" dirty="0">
                <a:solidFill>
                  <a:schemeClr val="tx1"/>
                </a:solidFill>
              </a:rPr>
              <a:t>; развивающие игры: «Логические блоки </a:t>
            </a:r>
            <a:r>
              <a:rPr lang="ru-RU" sz="1400" dirty="0" err="1">
                <a:solidFill>
                  <a:schemeClr val="tx1"/>
                </a:solidFill>
              </a:rPr>
              <a:t>Дьеныша</a:t>
            </a:r>
            <a:r>
              <a:rPr lang="ru-RU" sz="1400" dirty="0">
                <a:solidFill>
                  <a:schemeClr val="tx1"/>
                </a:solidFill>
              </a:rPr>
              <a:t>», «</a:t>
            </a:r>
            <a:r>
              <a:rPr lang="ru-RU" sz="1400" dirty="0" err="1">
                <a:solidFill>
                  <a:schemeClr val="tx1"/>
                </a:solidFill>
              </a:rPr>
              <a:t>Танграм</a:t>
            </a:r>
            <a:r>
              <a:rPr lang="ru-RU" sz="1400" dirty="0">
                <a:solidFill>
                  <a:schemeClr val="tx1"/>
                </a:solidFill>
              </a:rPr>
              <a:t>», «Шашки», «Монгольские игры», палочки </a:t>
            </a:r>
            <a:r>
              <a:rPr lang="ru-RU" sz="1400" dirty="0" err="1">
                <a:solidFill>
                  <a:schemeClr val="tx1"/>
                </a:solidFill>
              </a:rPr>
              <a:t>Кюизенера</a:t>
            </a:r>
            <a:r>
              <a:rPr lang="ru-RU" sz="1400" dirty="0">
                <a:solidFill>
                  <a:schemeClr val="tx1"/>
                </a:solidFill>
              </a:rPr>
              <a:t>. «Волшебные часы»: модели частей суток, времен года, месяцев, дней недели, настольно-печатные игры, разнообразные дидактические игры. В данном центре размещен разнообразный занимательный материал с тем, чтобы каждый из детей смог выбрать для себя игру по интересам.</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348" y="1464037"/>
            <a:ext cx="2499154" cy="3332205"/>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2759" y="2607036"/>
            <a:ext cx="2511690" cy="3348920"/>
          </a:xfrm>
          <a:prstGeom prst="rect">
            <a:avLst/>
          </a:prstGeom>
        </p:spPr>
      </p:pic>
    </p:spTree>
    <p:extLst>
      <p:ext uri="{BB962C8B-B14F-4D97-AF65-F5344CB8AC3E}">
        <p14:creationId xmlns:p14="http://schemas.microsoft.com/office/powerpoint/2010/main" val="2690136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конструирования </a:t>
            </a:r>
            <a:endParaRPr lang="ru-RU" sz="2400" b="1" dirty="0">
              <a:solidFill>
                <a:srgbClr val="C00000"/>
              </a:solidFill>
            </a:endParaRPr>
          </a:p>
        </p:txBody>
      </p:sp>
      <p:sp>
        <p:nvSpPr>
          <p:cNvPr id="6" name="Прямоугольник 5"/>
          <p:cNvSpPr/>
          <p:nvPr/>
        </p:nvSpPr>
        <p:spPr>
          <a:xfrm>
            <a:off x="5626443" y="1300462"/>
            <a:ext cx="6425514" cy="783712"/>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способствует развитию предпосылок инженерного мышления у детей дошкольного возраста, посредством научно-технического творчества.</a:t>
            </a:r>
          </a:p>
        </p:txBody>
      </p:sp>
      <p:sp>
        <p:nvSpPr>
          <p:cNvPr id="7" name="Прямоугольник 6"/>
          <p:cNvSpPr/>
          <p:nvPr/>
        </p:nvSpPr>
        <p:spPr>
          <a:xfrm>
            <a:off x="5626442" y="2289482"/>
            <a:ext cx="6425515" cy="2134237"/>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a:t>
            </a:r>
            <a:r>
              <a:rPr lang="ru-RU" sz="1400" dirty="0"/>
              <a:t>требует свободного пространства для сооружений из крупного строительного материала, он расположен вблизи центра сюжетно-ролевых игр с целью возможности использования построек в игре. Содержание строительного </a:t>
            </a:r>
            <a:r>
              <a:rPr lang="ru-RU" sz="1400" dirty="0" smtClean="0"/>
              <a:t>центра </a:t>
            </a:r>
            <a:r>
              <a:rPr lang="ru-RU" sz="1400" dirty="0"/>
              <a:t>(средний строительный конструктор, деревянный конструктор, конструктор типа «</a:t>
            </a:r>
            <a:r>
              <a:rPr lang="ru-RU" sz="1400" dirty="0" err="1"/>
              <a:t>lego</a:t>
            </a:r>
            <a:r>
              <a:rPr lang="ru-RU" sz="1400" dirty="0"/>
              <a:t>», плоскостной конструктор, магнитный конструктор, конструктор – мозаика, тематические строительные наборы: город, ферма, зоопарк, сборно-разборный трактор; </a:t>
            </a:r>
            <a:r>
              <a:rPr lang="ru-RU" sz="1400" dirty="0" smtClean="0"/>
              <a:t>полифункциональный материал; небольшие </a:t>
            </a:r>
            <a:r>
              <a:rPr lang="ru-RU" sz="1400" dirty="0"/>
              <a:t>игрушки для обыгрывания построек (фигурки людей и животных); схемы построек, образцы по конструированию, фотографии) может перемещаться в любое место группы.</a:t>
            </a:r>
            <a:endParaRPr lang="ru-RU" sz="1400" dirty="0">
              <a:solidFill>
                <a:schemeClr val="tx1"/>
              </a:solidFill>
            </a:endParaRPr>
          </a:p>
        </p:txBody>
      </p:sp>
      <p:sp>
        <p:nvSpPr>
          <p:cNvPr id="8" name="Прямоугольник 7"/>
          <p:cNvSpPr/>
          <p:nvPr/>
        </p:nvSpPr>
        <p:spPr>
          <a:xfrm>
            <a:off x="366850" y="318978"/>
            <a:ext cx="3672408" cy="29523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74" y="2679799"/>
            <a:ext cx="3179805" cy="2384854"/>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3950" y="3665786"/>
            <a:ext cx="2630616" cy="1972962"/>
          </a:xfrm>
          <a:prstGeom prst="rect">
            <a:avLst/>
          </a:prstGeom>
        </p:spPr>
      </p:pic>
      <p:sp>
        <p:nvSpPr>
          <p:cNvPr id="2" name="Прямоугольник 1"/>
          <p:cNvSpPr/>
          <p:nvPr/>
        </p:nvSpPr>
        <p:spPr>
          <a:xfrm>
            <a:off x="5530325" y="4650869"/>
            <a:ext cx="2962387" cy="1975757"/>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8863837" y="4629112"/>
            <a:ext cx="2998425" cy="1997514"/>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4768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6"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a:t>
            </a:r>
            <a:r>
              <a:rPr lang="ru-RU" sz="2400" b="1" dirty="0" err="1" smtClean="0">
                <a:solidFill>
                  <a:srgbClr val="C00000"/>
                </a:solidFill>
              </a:rPr>
              <a:t>Кубомир</a:t>
            </a:r>
            <a:r>
              <a:rPr lang="ru-RU" sz="2400" b="1" dirty="0" smtClean="0">
                <a:solidFill>
                  <a:srgbClr val="C00000"/>
                </a:solidFill>
              </a:rPr>
              <a:t>» </a:t>
            </a:r>
            <a:endParaRPr lang="ru-RU" sz="2400" b="1" dirty="0">
              <a:solidFill>
                <a:srgbClr val="C00000"/>
              </a:solidFill>
            </a:endParaRPr>
          </a:p>
        </p:txBody>
      </p:sp>
      <p:sp>
        <p:nvSpPr>
          <p:cNvPr id="6" name="Прямоугольник 5"/>
          <p:cNvSpPr/>
          <p:nvPr/>
        </p:nvSpPr>
        <p:spPr>
          <a:xfrm>
            <a:off x="5626443" y="1300462"/>
            <a:ext cx="6425514" cy="989020"/>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является составной частью Центра конструирования, </a:t>
            </a:r>
            <a:r>
              <a:rPr lang="ru-RU" sz="1400" i="1" dirty="0">
                <a:solidFill>
                  <a:schemeClr val="tx1"/>
                </a:solidFill>
              </a:rPr>
              <a:t>и отражает приоритетную направленность нашей </a:t>
            </a:r>
            <a:r>
              <a:rPr lang="ru-RU" sz="1400" i="1" dirty="0" smtClean="0">
                <a:solidFill>
                  <a:schemeClr val="tx1"/>
                </a:solidFill>
              </a:rPr>
              <a:t>группы, способствует развитию предпосылок инженерного мышления у детей дошкольного возраста, посредством научно-технического творчества. </a:t>
            </a:r>
          </a:p>
        </p:txBody>
      </p:sp>
      <p:sp>
        <p:nvSpPr>
          <p:cNvPr id="7" name="Прямоугольник 6"/>
          <p:cNvSpPr/>
          <p:nvPr/>
        </p:nvSpPr>
        <p:spPr>
          <a:xfrm>
            <a:off x="5626443" y="2439503"/>
            <a:ext cx="6425515" cy="1514659"/>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a:t>
            </a:r>
            <a:r>
              <a:rPr lang="ru-RU" sz="1400" dirty="0" smtClean="0"/>
              <a:t>разделяет наполнение с центром конструирования, но в дополнение содержит конструктор </a:t>
            </a:r>
            <a:r>
              <a:rPr lang="en-US" sz="1400" dirty="0" smtClean="0"/>
              <a:t>Cuboro</a:t>
            </a:r>
            <a:r>
              <a:rPr lang="ru-RU" sz="1400" dirty="0" smtClean="0"/>
              <a:t>, дидактическое пособие </a:t>
            </a:r>
            <a:r>
              <a:rPr lang="ru-RU" sz="1400" dirty="0" err="1" smtClean="0"/>
              <a:t>КубоРум</a:t>
            </a:r>
            <a:r>
              <a:rPr lang="ru-RU" sz="1400" dirty="0" smtClean="0"/>
              <a:t>, конструктор </a:t>
            </a:r>
            <a:r>
              <a:rPr lang="ru-RU" sz="1400" dirty="0" err="1" smtClean="0"/>
              <a:t>Тико</a:t>
            </a:r>
            <a:r>
              <a:rPr lang="ru-RU" sz="1400" dirty="0" smtClean="0"/>
              <a:t>, мини-роботов </a:t>
            </a:r>
            <a:r>
              <a:rPr lang="en-US" sz="1400" dirty="0" smtClean="0"/>
              <a:t>Bee-Bot</a:t>
            </a:r>
            <a:r>
              <a:rPr lang="ru-RU" sz="1400" dirty="0" smtClean="0"/>
              <a:t>; схемы и игровые поля; портреты создателя конструктора </a:t>
            </a:r>
            <a:r>
              <a:rPr lang="en-US" sz="1400" dirty="0" smtClean="0"/>
              <a:t>Cuboro</a:t>
            </a:r>
            <a:r>
              <a:rPr lang="ru-RU" sz="1400" dirty="0" smtClean="0"/>
              <a:t> и представителя компании города Новосибирска. В «Кубомире» еженедельно выставляются продукты детского технического творчества. </a:t>
            </a:r>
            <a:endParaRPr lang="ru-RU" sz="1400" dirty="0">
              <a:solidFill>
                <a:schemeClr val="tx1"/>
              </a:solidFill>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562" y="318978"/>
            <a:ext cx="4464908" cy="334868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7814">
            <a:off x="334271" y="3447826"/>
            <a:ext cx="2949146" cy="2211860"/>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1360" y="3591644"/>
            <a:ext cx="2014423" cy="2158047"/>
          </a:xfrm>
          <a:prstGeom prst="rect">
            <a:avLst/>
          </a:prstGeom>
        </p:spPr>
      </p:pic>
      <p:sp>
        <p:nvSpPr>
          <p:cNvPr id="2" name="Прямоугольник 1"/>
          <p:cNvSpPr/>
          <p:nvPr/>
        </p:nvSpPr>
        <p:spPr>
          <a:xfrm rot="6573471">
            <a:off x="4873466" y="4744272"/>
            <a:ext cx="2172410" cy="1502687"/>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9592887" y="4131027"/>
            <a:ext cx="2459070" cy="2327962"/>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rot="5400000">
            <a:off x="7032946" y="4105105"/>
            <a:ext cx="2379016" cy="2421221"/>
          </a:xfrm>
          <a:prstGeom prst="rect">
            <a:avLst/>
          </a:prstGeom>
          <a:blipFill dpi="0" rotWithShape="1">
            <a:blip r:embed="rId8" cstate="print">
              <a:extLst>
                <a:ext uri="{28A0092B-C50C-407E-A947-70E740481C1C}">
                  <a14:useLocalDpi xmlns:a14="http://schemas.microsoft.com/office/drawing/2010/main" val="0"/>
                </a:ext>
              </a:extLst>
            </a:blip>
            <a:srcRect/>
            <a:stretch>
              <a:fillRect l="-27798" t="1479" b="-78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76746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Игровой центр</a:t>
            </a:r>
            <a:endParaRPr lang="ru-RU" sz="2400" b="1" dirty="0">
              <a:solidFill>
                <a:srgbClr val="C00000"/>
              </a:solidFill>
            </a:endParaRPr>
          </a:p>
        </p:txBody>
      </p:sp>
      <p:sp>
        <p:nvSpPr>
          <p:cNvPr id="6" name="Прямоугольник 5"/>
          <p:cNvSpPr/>
          <p:nvPr/>
        </p:nvSpPr>
        <p:spPr>
          <a:xfrm>
            <a:off x="5626443" y="1300462"/>
            <a:ext cx="6425514" cy="989020"/>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предназначен для развития познавательной активности детей, способствует закреплению пройденного материала, расширению детского кругозора.</a:t>
            </a:r>
          </a:p>
        </p:txBody>
      </p:sp>
      <p:sp>
        <p:nvSpPr>
          <p:cNvPr id="7" name="Прямоугольник 6"/>
          <p:cNvSpPr/>
          <p:nvPr/>
        </p:nvSpPr>
        <p:spPr>
          <a:xfrm>
            <a:off x="5626443" y="2439503"/>
            <a:ext cx="6425515" cy="1704129"/>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a:t>
            </a:r>
            <a:r>
              <a:rPr lang="ru-RU" sz="1400" dirty="0"/>
              <a:t>материал расположен на открытых полках, содержится: лото, домино в картинках, предметные и сюжетные картинки, тематические наборы картинок, материалы на развитие мелкой моторики кистей рук, мелкая геометрическая мозаика, шашки, шахматы, различные головоломки, настольно-печатные игры, материалы для развития у детей графических навыков, доска, указка, календарь недели, глобус, географические карты, циферблат часов. Коллекции значков, пуговиц, медалей, фантиков, открыток, календарей.</a:t>
            </a:r>
            <a:endParaRPr lang="ru-RU" sz="1400" dirty="0">
              <a:solidFill>
                <a:schemeClr val="tx1"/>
              </a:solidFill>
            </a:endParaRPr>
          </a:p>
        </p:txBody>
      </p:sp>
      <p:sp>
        <p:nvSpPr>
          <p:cNvPr id="3" name="Прямоугольник 2"/>
          <p:cNvSpPr/>
          <p:nvPr/>
        </p:nvSpPr>
        <p:spPr>
          <a:xfrm>
            <a:off x="891834" y="117780"/>
            <a:ext cx="4310743" cy="251111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44457" y="2506434"/>
            <a:ext cx="4037954" cy="2237015"/>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298371" y="4360586"/>
            <a:ext cx="3559629" cy="228948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99980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Экологический центр</a:t>
            </a:r>
            <a:endParaRPr lang="ru-RU" sz="2400" b="1" dirty="0">
              <a:solidFill>
                <a:srgbClr val="C00000"/>
              </a:solidFill>
            </a:endParaRPr>
          </a:p>
        </p:txBody>
      </p:sp>
      <p:sp>
        <p:nvSpPr>
          <p:cNvPr id="6" name="Прямоугольник 5"/>
          <p:cNvSpPr/>
          <p:nvPr/>
        </p:nvSpPr>
        <p:spPr>
          <a:xfrm>
            <a:off x="8580474" y="1250587"/>
            <a:ext cx="3471482" cy="2981170"/>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способствует обогащению представлений детей о многообразии природного мира, воспитания любви и бережного отношения к природе, приобщение детей и уход за растениями и животными; формирование начал экологической культуры, что является одним из приоритетных направлений ДОУ.</a:t>
            </a:r>
          </a:p>
          <a:p>
            <a:pPr algn="just"/>
            <a:r>
              <a:rPr lang="ru-RU" sz="1400" i="1" dirty="0" smtClean="0">
                <a:solidFill>
                  <a:schemeClr val="tx1"/>
                </a:solidFill>
              </a:rPr>
              <a:t>Центр включает в себе следующие зоны:</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игровую зону</a:t>
            </a:r>
          </a:p>
          <a:p>
            <a:pPr marL="285750" indent="-285750" algn="just">
              <a:buFont typeface="Arial" panose="020B0604020202020204" pitchFamily="34" charset="0"/>
              <a:buChar char="•"/>
            </a:pPr>
            <a:r>
              <a:rPr lang="ru-RU" sz="1400" i="1" dirty="0" smtClean="0">
                <a:solidFill>
                  <a:schemeClr val="tx1"/>
                </a:solidFill>
              </a:rPr>
              <a:t>зону  экспериментирования</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познавательную зону</a:t>
            </a:r>
          </a:p>
        </p:txBody>
      </p:sp>
      <p:sp>
        <p:nvSpPr>
          <p:cNvPr id="7" name="Прямоугольник 6"/>
          <p:cNvSpPr/>
          <p:nvPr/>
        </p:nvSpPr>
        <p:spPr>
          <a:xfrm>
            <a:off x="180753" y="4433776"/>
            <a:ext cx="11871204" cy="2222205"/>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a:t>
            </a:r>
            <a:r>
              <a:rPr lang="ru-RU" sz="1400" dirty="0"/>
              <a:t>различные виды комнатных растений</a:t>
            </a:r>
            <a:r>
              <a:rPr lang="ru-RU" sz="1400" dirty="0" smtClean="0"/>
              <a:t>, </a:t>
            </a:r>
            <a:r>
              <a:rPr lang="ru-RU" sz="1400" dirty="0"/>
              <a:t>инструменты по уходу за этими растениями: фартуки и нарукавники, палочки для рыхления, детские грабли и лопатки, пульверизатор, лейки и др. </a:t>
            </a:r>
            <a:r>
              <a:rPr lang="ru-RU" sz="1400" dirty="0" smtClean="0"/>
              <a:t>Помимо </a:t>
            </a:r>
            <a:r>
              <a:rPr lang="ru-RU" sz="1400" dirty="0"/>
              <a:t>комнатных растений, в данном центре присутствуют дидактические игры экологической направленности, серии картин типа «Времена года», «Животный и растительный мир», муляжей овощей и фруктов, календарь погоды на каждый месяц, где дети схематично отмечают состояние погоды на каждый день. </a:t>
            </a:r>
            <a:r>
              <a:rPr lang="ru-RU" sz="1400" dirty="0" smtClean="0"/>
              <a:t>Представлен </a:t>
            </a:r>
            <a:r>
              <a:rPr lang="ru-RU" sz="1400" dirty="0"/>
              <a:t>многообразием природного материала: глина, камешки, ракушки, минералы, различные семена и плоды, кора деревьев, мох, и т. п., сыпучие продукты: горох, манка, мука, соль, сахарный песок, гречка, рис. В нем находится материал, для осуществления опытной деятельности: лупы, микроскоп, компас, песочные часы, емкости разной вместимости (набор мелких стаканов, набор прозрачных сосудов разных форм и объемов, ложки, лопатки, палочки, воронки. </a:t>
            </a:r>
            <a:r>
              <a:rPr lang="ru-RU" sz="1400" dirty="0" smtClean="0"/>
              <a:t>Медицинские </a:t>
            </a:r>
            <a:r>
              <a:rPr lang="ru-RU" sz="1400" dirty="0"/>
              <a:t>материалы: пипетки, колбы, шпатели, вата, марля, шприцы без игл, соломки для коктейля. Коллекции тканей, бумаги, семян и плодов, растений (гербарий). В процессе экспериментальной деятельности по выращиванию растений ведется журнал наблюдений, в котором мы совместно с детьми фиксируем сделанные выводы по результатам наблюдения.</a:t>
            </a:r>
            <a:endParaRPr lang="ru-RU" sz="1400" dirty="0">
              <a:solidFill>
                <a:schemeClr val="tx1"/>
              </a:solidFill>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14" y="693773"/>
            <a:ext cx="4717312" cy="3537984"/>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452" y="127591"/>
            <a:ext cx="2580167" cy="1935125"/>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3237" y="1275905"/>
            <a:ext cx="1690578" cy="2254104"/>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86176">
            <a:off x="6240291" y="2690732"/>
            <a:ext cx="2067950" cy="1550963"/>
          </a:xfrm>
          <a:prstGeom prst="rect">
            <a:avLst/>
          </a:prstGeom>
        </p:spPr>
      </p:pic>
    </p:spTree>
    <p:extLst>
      <p:ext uri="{BB962C8B-B14F-4D97-AF65-F5344CB8AC3E}">
        <p14:creationId xmlns:p14="http://schemas.microsoft.com/office/powerpoint/2010/main" val="2489377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9665" cy="6858000"/>
          </a:xfrm>
          <a:prstGeom prst="rect">
            <a:avLst/>
          </a:prstGeom>
        </p:spPr>
      </p:pic>
      <p:sp>
        <p:nvSpPr>
          <p:cNvPr id="6" name="Скругленный прямоугольник 5"/>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ПЕДАГОГИЧЕСКИЙ СОСТАВ ГРУППЫ</a:t>
            </a:r>
            <a:endParaRPr lang="ru-RU" sz="2400" b="1" dirty="0">
              <a:solidFill>
                <a:srgbClr val="C00000"/>
              </a:solidFill>
            </a:endParaRPr>
          </a:p>
        </p:txBody>
      </p:sp>
      <p:sp>
        <p:nvSpPr>
          <p:cNvPr id="7" name="Прямоугольник 6"/>
          <p:cNvSpPr/>
          <p:nvPr/>
        </p:nvSpPr>
        <p:spPr>
          <a:xfrm>
            <a:off x="753758" y="2158314"/>
            <a:ext cx="3105282" cy="3311610"/>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М</a:t>
            </a:r>
            <a:endParaRPr lang="ru-RU" sz="2400" b="1" dirty="0">
              <a:solidFill>
                <a:srgbClr val="C00000"/>
              </a:solidFill>
            </a:endParaRPr>
          </a:p>
        </p:txBody>
      </p:sp>
      <p:sp>
        <p:nvSpPr>
          <p:cNvPr id="8" name="Прямоугольник 7"/>
          <p:cNvSpPr/>
          <p:nvPr/>
        </p:nvSpPr>
        <p:spPr>
          <a:xfrm>
            <a:off x="4572190" y="2158315"/>
            <a:ext cx="3105282" cy="3311610"/>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C00000"/>
              </a:solidFill>
            </a:endParaRPr>
          </a:p>
        </p:txBody>
      </p:sp>
      <p:sp>
        <p:nvSpPr>
          <p:cNvPr id="9" name="Прямоугольник 8"/>
          <p:cNvSpPr/>
          <p:nvPr/>
        </p:nvSpPr>
        <p:spPr>
          <a:xfrm>
            <a:off x="8390622" y="2158314"/>
            <a:ext cx="3105282" cy="3311610"/>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C00000"/>
              </a:solidFill>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520" y="2298356"/>
            <a:ext cx="1971379" cy="2988461"/>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4463" y="2298357"/>
            <a:ext cx="2241346" cy="2965516"/>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6714" y="2329988"/>
            <a:ext cx="2113707" cy="2993883"/>
          </a:xfrm>
          <a:prstGeom prst="rect">
            <a:avLst/>
          </a:prstGeom>
        </p:spPr>
      </p:pic>
      <p:sp>
        <p:nvSpPr>
          <p:cNvPr id="13" name="Прямоугольник 12"/>
          <p:cNvSpPr/>
          <p:nvPr/>
        </p:nvSpPr>
        <p:spPr>
          <a:xfrm>
            <a:off x="753758" y="5609966"/>
            <a:ext cx="3105282" cy="1050326"/>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solidFill>
                  <a:srgbClr val="C00000"/>
                </a:solidFill>
              </a:rPr>
              <a:t>Буйкина</a:t>
            </a:r>
            <a:r>
              <a:rPr lang="ru-RU" sz="1600" b="1" dirty="0" smtClean="0">
                <a:solidFill>
                  <a:srgbClr val="C00000"/>
                </a:solidFill>
              </a:rPr>
              <a:t> Римма Олеговна – </a:t>
            </a:r>
            <a:r>
              <a:rPr lang="ru-RU" sz="1600" b="1" dirty="0" smtClean="0">
                <a:solidFill>
                  <a:schemeClr val="tx1"/>
                </a:solidFill>
              </a:rPr>
              <a:t>воспитатель 1 кв. категории</a:t>
            </a:r>
          </a:p>
          <a:p>
            <a:pPr algn="ctr"/>
            <a:r>
              <a:rPr lang="ru-RU" sz="1600" b="1" dirty="0" smtClean="0">
                <a:solidFill>
                  <a:schemeClr val="tx1"/>
                </a:solidFill>
              </a:rPr>
              <a:t>Стаж работы: 7 лет</a:t>
            </a:r>
            <a:endParaRPr lang="ru-RU" sz="1400" b="1" dirty="0">
              <a:solidFill>
                <a:srgbClr val="C00000"/>
              </a:solidFill>
            </a:endParaRPr>
          </a:p>
        </p:txBody>
      </p:sp>
      <p:sp>
        <p:nvSpPr>
          <p:cNvPr id="14" name="Прямоугольник 13"/>
          <p:cNvSpPr/>
          <p:nvPr/>
        </p:nvSpPr>
        <p:spPr>
          <a:xfrm>
            <a:off x="4572190" y="5609966"/>
            <a:ext cx="3105282" cy="1050326"/>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rgbClr val="C00000"/>
                </a:solidFill>
              </a:rPr>
              <a:t>Смородина Анастасия Игоревна – </a:t>
            </a:r>
            <a:r>
              <a:rPr lang="ru-RU" sz="1600" b="1" dirty="0" smtClean="0">
                <a:solidFill>
                  <a:schemeClr val="tx1"/>
                </a:solidFill>
              </a:rPr>
              <a:t>воспитатель 1 кв. категории</a:t>
            </a:r>
          </a:p>
          <a:p>
            <a:pPr algn="ctr"/>
            <a:r>
              <a:rPr lang="ru-RU" sz="1600" b="1" dirty="0" smtClean="0">
                <a:solidFill>
                  <a:schemeClr val="tx1"/>
                </a:solidFill>
              </a:rPr>
              <a:t>Стаж работы: 7 лет</a:t>
            </a:r>
            <a:endParaRPr lang="ru-RU" sz="1400" b="1" dirty="0">
              <a:solidFill>
                <a:srgbClr val="C00000"/>
              </a:solidFill>
            </a:endParaRPr>
          </a:p>
        </p:txBody>
      </p:sp>
      <p:sp>
        <p:nvSpPr>
          <p:cNvPr id="15" name="Прямоугольник 14"/>
          <p:cNvSpPr/>
          <p:nvPr/>
        </p:nvSpPr>
        <p:spPr>
          <a:xfrm>
            <a:off x="8390622" y="5609966"/>
            <a:ext cx="3105282" cy="1050326"/>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rgbClr val="C00000"/>
                </a:solidFill>
              </a:rPr>
              <a:t>Романова Татьяна Валерьевна – </a:t>
            </a:r>
            <a:r>
              <a:rPr lang="ru-RU" sz="1600" b="1" dirty="0" smtClean="0">
                <a:solidFill>
                  <a:schemeClr val="tx1"/>
                </a:solidFill>
              </a:rPr>
              <a:t>помощник воспитателя </a:t>
            </a:r>
            <a:endParaRPr lang="ru-RU" sz="1400" b="1" dirty="0">
              <a:solidFill>
                <a:schemeClr val="tx1"/>
              </a:solidFill>
            </a:endParaRPr>
          </a:p>
        </p:txBody>
      </p:sp>
    </p:spTree>
    <p:extLst>
      <p:ext uri="{BB962C8B-B14F-4D97-AF65-F5344CB8AC3E}">
        <p14:creationId xmlns:p14="http://schemas.microsoft.com/office/powerpoint/2010/main" val="28765457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уединения и релаксации</a:t>
            </a:r>
            <a:endParaRPr lang="ru-RU" sz="2400" b="1" dirty="0">
              <a:solidFill>
                <a:srgbClr val="C00000"/>
              </a:solidFill>
            </a:endParaRPr>
          </a:p>
        </p:txBody>
      </p:sp>
      <p:sp>
        <p:nvSpPr>
          <p:cNvPr id="6" name="Прямоугольник 5"/>
          <p:cNvSpPr/>
          <p:nvPr/>
        </p:nvSpPr>
        <p:spPr>
          <a:xfrm>
            <a:off x="5626443" y="1300462"/>
            <a:ext cx="6425514" cy="989020"/>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предназначен для расслабления детей, сохранения комфортной обстановки в группе, для сохранения и укрепления психического здоровья детей.</a:t>
            </a:r>
          </a:p>
        </p:txBody>
      </p:sp>
      <p:sp>
        <p:nvSpPr>
          <p:cNvPr id="7" name="Прямоугольник 6"/>
          <p:cNvSpPr/>
          <p:nvPr/>
        </p:nvSpPr>
        <p:spPr>
          <a:xfrm>
            <a:off x="5626443" y="2439503"/>
            <a:ext cx="6425515" cy="1441381"/>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a:t>
            </a:r>
            <a:r>
              <a:rPr lang="ru-RU" sz="1400" dirty="0" smtClean="0"/>
              <a:t>подушки для битья, подушки-</a:t>
            </a:r>
            <a:r>
              <a:rPr lang="ru-RU" sz="1400" dirty="0" err="1" smtClean="0"/>
              <a:t>поплакушки</a:t>
            </a:r>
            <a:r>
              <a:rPr lang="ru-RU" sz="1400" dirty="0" smtClean="0"/>
              <a:t>, «стаканчик гнева», «островок </a:t>
            </a:r>
            <a:r>
              <a:rPr lang="ru-RU" sz="1400" dirty="0" err="1" smtClean="0"/>
              <a:t>примерения</a:t>
            </a:r>
            <a:r>
              <a:rPr lang="ru-RU" sz="1400" dirty="0" smtClean="0"/>
              <a:t>», телефон «доверия», шкатулка тайн, фотоальбом детей и родителей; различные дидактические игры и картотеки для релаксации; магнитофон с расслабляющими мелодиями. Центр уединения огражден ширмой и находится в тихой зоне группы, также в нем расположен мягкий диван, что способствует расслаблению детей.</a:t>
            </a:r>
            <a:endParaRPr lang="ru-RU" sz="1400" dirty="0">
              <a:solidFill>
                <a:schemeClr val="tx1"/>
              </a:solidFill>
            </a:endParaRPr>
          </a:p>
        </p:txBody>
      </p:sp>
      <p:sp>
        <p:nvSpPr>
          <p:cNvPr id="2" name="Прямоугольник 1"/>
          <p:cNvSpPr/>
          <p:nvPr/>
        </p:nvSpPr>
        <p:spPr>
          <a:xfrm>
            <a:off x="249381" y="108065"/>
            <a:ext cx="3620489" cy="233143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012479" y="2251480"/>
            <a:ext cx="3240412" cy="234783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775576" y="4912227"/>
            <a:ext cx="2673433" cy="163285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517886" y="4033278"/>
            <a:ext cx="2753180" cy="1813079"/>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9339943" y="4599312"/>
            <a:ext cx="2712014" cy="2002937"/>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49381" y="4310150"/>
            <a:ext cx="3126281" cy="2370346"/>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70784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Дополнительное оформление предметно-пространственной среды</a:t>
            </a:r>
            <a:endParaRPr lang="ru-RU" sz="2400" b="1" dirty="0">
              <a:solidFill>
                <a:srgbClr val="C00000"/>
              </a:solidFill>
            </a:endParaRPr>
          </a:p>
        </p:txBody>
      </p:sp>
      <p:sp>
        <p:nvSpPr>
          <p:cNvPr id="6" name="Прямоугольник 5"/>
          <p:cNvSpPr/>
          <p:nvPr/>
        </p:nvSpPr>
        <p:spPr>
          <a:xfrm>
            <a:off x="5626443" y="1300462"/>
            <a:ext cx="6425514" cy="1277982"/>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Оформление предметно-пространственной среды нашей группы постоянно изменяется и пополняется в зависимости от тематики проводимой проектной деятельности: размещаем выставки творческих работ детей, персональные выставки; оформляем мини-музеи; размещаем предметные картины и многое другое.</a:t>
            </a:r>
          </a:p>
        </p:txBody>
      </p:sp>
      <p:sp>
        <p:nvSpPr>
          <p:cNvPr id="9" name="Прямоугольник 8"/>
          <p:cNvSpPr/>
          <p:nvPr/>
        </p:nvSpPr>
        <p:spPr>
          <a:xfrm rot="21070535">
            <a:off x="468679" y="367156"/>
            <a:ext cx="3312368" cy="259228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9751" y="2365912"/>
            <a:ext cx="3026032" cy="2269524"/>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22250">
            <a:off x="697468" y="4354440"/>
            <a:ext cx="2883243" cy="216243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9181" y="4445879"/>
            <a:ext cx="2963419" cy="2222564"/>
          </a:xfrm>
          <a:prstGeom prst="rect">
            <a:avLst/>
          </a:prstGeom>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5196" y="4202869"/>
            <a:ext cx="3007781" cy="2005187"/>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5363" y="3130718"/>
            <a:ext cx="2079000" cy="1559251"/>
          </a:xfrm>
          <a:prstGeom prst="rect">
            <a:avLst/>
          </a:prstGeom>
        </p:spPr>
      </p:pic>
      <p:sp>
        <p:nvSpPr>
          <p:cNvPr id="2" name="Прямоугольник 1"/>
          <p:cNvSpPr/>
          <p:nvPr/>
        </p:nvSpPr>
        <p:spPr>
          <a:xfrm>
            <a:off x="5994379" y="2670718"/>
            <a:ext cx="2514600" cy="1892236"/>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69185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6" name="Скругленный прямоугольник 5"/>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сопровождения родителей</a:t>
            </a:r>
            <a:endParaRPr lang="ru-RU" sz="2400" b="1" dirty="0">
              <a:solidFill>
                <a:srgbClr val="C00000"/>
              </a:solidFill>
            </a:endParaRPr>
          </a:p>
        </p:txBody>
      </p:sp>
      <p:sp>
        <p:nvSpPr>
          <p:cNvPr id="7" name="Прямоугольник 6"/>
          <p:cNvSpPr/>
          <p:nvPr/>
        </p:nvSpPr>
        <p:spPr>
          <a:xfrm>
            <a:off x="5626443" y="1300462"/>
            <a:ext cx="6425514" cy="2480706"/>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Оформление предметно-пространственной среды включает в себя и «Центр сопровождения родителей», который направлен на повышение педагогической культуры и просвещение родителей, также этот центр является одним из приоритетных средств взаимодействия воспитатели и специалистов с родителями.</a:t>
            </a:r>
          </a:p>
          <a:p>
            <a:pPr algn="just"/>
            <a:r>
              <a:rPr lang="ru-RU" sz="1400" i="1" dirty="0" smtClean="0">
                <a:solidFill>
                  <a:schemeClr val="tx1"/>
                </a:solidFill>
              </a:rPr>
              <a:t>Центр включает в себе следующие зоны:</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«Логопед советует»</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«Наше творчество»</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«Наши звезды»</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«Информационный стенд»</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и т.д.</a:t>
            </a:r>
          </a:p>
        </p:txBody>
      </p:sp>
      <p:sp>
        <p:nvSpPr>
          <p:cNvPr id="8" name="Прямоугольник 7"/>
          <p:cNvSpPr/>
          <p:nvPr/>
        </p:nvSpPr>
        <p:spPr>
          <a:xfrm>
            <a:off x="5626442" y="3986476"/>
            <a:ext cx="6425515" cy="1850798"/>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a:t>
            </a:r>
            <a:r>
              <a:rPr lang="ru-RU" sz="1400" dirty="0" smtClean="0"/>
              <a:t>во всех зонах размещаются важные объявления; консультации и рекомендации для взаимодействия как с детьми так и с педагогами; правила и режим работы детского сада и группы; знакомство с педагогическим составом группы. Еженедельно вывешиваются </a:t>
            </a:r>
            <a:r>
              <a:rPr lang="ru-RU" sz="1400" dirty="0" err="1" smtClean="0"/>
              <a:t>фототчеты</a:t>
            </a:r>
            <a:r>
              <a:rPr lang="ru-RU" sz="1400" dirty="0" smtClean="0"/>
              <a:t> из жизни детей в детском саду, плакаты с размышлениями детей. В кабинках размещаются звездочки с достижениями каждого ребенка. При проведение какой-либо акции или выставки соответствующе оформленная информация также размещается в «Центре сопровождения родителей».</a:t>
            </a:r>
            <a:endParaRPr lang="ru-RU" sz="1400" dirty="0">
              <a:solidFill>
                <a:schemeClr val="tx1"/>
              </a:solidFill>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33858">
            <a:off x="297484" y="3739119"/>
            <a:ext cx="2190994" cy="292132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44" y="213671"/>
            <a:ext cx="3145877" cy="235940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5688">
            <a:off x="2831971" y="4289258"/>
            <a:ext cx="1783737" cy="2378316"/>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7547" y="2096588"/>
            <a:ext cx="2758235" cy="2068676"/>
          </a:xfrm>
          <a:prstGeom prst="rect">
            <a:avLst/>
          </a:prstGeom>
        </p:spPr>
      </p:pic>
    </p:spTree>
    <p:extLst>
      <p:ext uri="{BB962C8B-B14F-4D97-AF65-F5344CB8AC3E}">
        <p14:creationId xmlns:p14="http://schemas.microsoft.com/office/powerpoint/2010/main" val="3563167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Прогулочная площадка</a:t>
            </a:r>
            <a:endParaRPr lang="ru-RU" sz="2400" b="1" dirty="0">
              <a:solidFill>
                <a:srgbClr val="C00000"/>
              </a:solidFill>
            </a:endParaRPr>
          </a:p>
        </p:txBody>
      </p:sp>
      <p:sp>
        <p:nvSpPr>
          <p:cNvPr id="6" name="Прямоугольник 5"/>
          <p:cNvSpPr/>
          <p:nvPr/>
        </p:nvSpPr>
        <p:spPr>
          <a:xfrm>
            <a:off x="5626443" y="1300461"/>
            <a:ext cx="6425514" cy="3551625"/>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Неотъемлемой частью предметно-пространственной среды является прогулочная площадка, которая также направлена на всестороннее развитие детей, на активизация их двигательного опыта.</a:t>
            </a:r>
            <a:r>
              <a:rPr lang="ru-RU" sz="1400" i="1" dirty="0">
                <a:solidFill>
                  <a:schemeClr val="tx1"/>
                </a:solidFill>
              </a:rPr>
              <a:t> </a:t>
            </a:r>
            <a:r>
              <a:rPr lang="ru-RU" sz="1400" i="1" dirty="0" smtClean="0">
                <a:solidFill>
                  <a:schemeClr val="tx1"/>
                </a:solidFill>
              </a:rPr>
              <a:t>Как и групповое пространство, наша групповая площадка разделена оформлена в соответствии с реализуемым проектом, в настоящее время это «Кемпинг-парк «Солнечная поляна», и разделена на зоны:</a:t>
            </a:r>
          </a:p>
          <a:p>
            <a:pPr marL="285750" indent="-285750" algn="just">
              <a:buFont typeface="Arial" panose="020B0604020202020204" pitchFamily="34" charset="0"/>
              <a:buChar char="•"/>
            </a:pPr>
            <a:r>
              <a:rPr lang="ru-RU" sz="1400" i="1" dirty="0" smtClean="0">
                <a:solidFill>
                  <a:schemeClr val="tx1"/>
                </a:solidFill>
              </a:rPr>
              <a:t> познавательная зона «Краеведческий музей «Солнечная поляна» (оснащена изображениями животных и птиц Новосибирской области, дидактическими играми, играми малой подвижности, атрибутами для сюжетно-ролевых игр);</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игровая туристическая зона «</a:t>
            </a:r>
            <a:r>
              <a:rPr lang="ru-RU" sz="1400" i="1" dirty="0" err="1" smtClean="0">
                <a:solidFill>
                  <a:schemeClr val="tx1"/>
                </a:solidFill>
              </a:rPr>
              <a:t>Этнодом</a:t>
            </a:r>
            <a:r>
              <a:rPr lang="ru-RU" sz="1400" i="1" dirty="0" smtClean="0">
                <a:solidFill>
                  <a:schemeClr val="tx1"/>
                </a:solidFill>
              </a:rPr>
              <a:t>» (оснащена палаткой, вигвамом, </a:t>
            </a:r>
            <a:r>
              <a:rPr lang="ru-RU" sz="1400" i="1" dirty="0" err="1" smtClean="0">
                <a:solidFill>
                  <a:schemeClr val="tx1"/>
                </a:solidFill>
              </a:rPr>
              <a:t>костерищем</a:t>
            </a:r>
            <a:r>
              <a:rPr lang="ru-RU" sz="1400" i="1" dirty="0" smtClean="0">
                <a:solidFill>
                  <a:schemeClr val="tx1"/>
                </a:solidFill>
              </a:rPr>
              <a:t>, стендом с правилами поведения в лесу);</a:t>
            </a:r>
          </a:p>
          <a:p>
            <a:pPr marL="285750" indent="-285750" algn="just">
              <a:buFont typeface="Arial" panose="020B0604020202020204" pitchFamily="34" charset="0"/>
              <a:buChar char="•"/>
            </a:pPr>
            <a:r>
              <a:rPr lang="ru-RU" sz="1400" i="1" dirty="0">
                <a:solidFill>
                  <a:schemeClr val="tx1"/>
                </a:solidFill>
              </a:rPr>
              <a:t> и</a:t>
            </a:r>
            <a:r>
              <a:rPr lang="ru-RU" sz="1400" i="1" dirty="0" smtClean="0">
                <a:solidFill>
                  <a:schemeClr val="tx1"/>
                </a:solidFill>
              </a:rPr>
              <a:t>гровая зона для игр с водой «Ни хвоста, ни чешуи» (оснащена удочками, различными материалами для опытов и экспериментов с водой и песком)</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игровая зона для девочек «Кафе-пляж «Баунти»</a:t>
            </a:r>
          </a:p>
          <a:p>
            <a:pPr marL="285750" indent="-285750" algn="just">
              <a:buFont typeface="Arial" panose="020B0604020202020204" pitchFamily="34" charset="0"/>
              <a:buChar char="•"/>
            </a:pPr>
            <a:r>
              <a:rPr lang="ru-RU" sz="1400" i="1" dirty="0">
                <a:solidFill>
                  <a:schemeClr val="tx1"/>
                </a:solidFill>
              </a:rPr>
              <a:t> </a:t>
            </a:r>
            <a:r>
              <a:rPr lang="ru-RU" sz="1400" i="1" dirty="0" smtClean="0">
                <a:solidFill>
                  <a:schemeClr val="tx1"/>
                </a:solidFill>
              </a:rPr>
              <a:t>игровая зона для мальчиков «Хижина лесника»</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599" y="1300461"/>
            <a:ext cx="2246184" cy="1684638"/>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43916">
            <a:off x="593126" y="501390"/>
            <a:ext cx="2487827" cy="1865870"/>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97" y="2327055"/>
            <a:ext cx="2938519" cy="2203890"/>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0893" y="5025081"/>
            <a:ext cx="2213232" cy="1659924"/>
          </a:xfrm>
          <a:prstGeom prst="rect">
            <a:avLst/>
          </a:prstGeom>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8866" y="4997295"/>
            <a:ext cx="2207741" cy="1655806"/>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5078" y="5003475"/>
            <a:ext cx="2199502" cy="1649626"/>
          </a:xfrm>
          <a:prstGeom prst="rect">
            <a:avLst/>
          </a:prstGeom>
        </p:spPr>
      </p:pic>
      <p:pic>
        <p:nvPicPr>
          <p:cNvPr id="16" name="Рисунок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4812" y="5003475"/>
            <a:ext cx="2215980" cy="1661985"/>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801" y="5003475"/>
            <a:ext cx="2211725" cy="1658794"/>
          </a:xfrm>
          <a:prstGeom prst="rect">
            <a:avLst/>
          </a:prstGeom>
        </p:spPr>
      </p:pic>
    </p:spTree>
    <p:extLst>
      <p:ext uri="{BB962C8B-B14F-4D97-AF65-F5344CB8AC3E}">
        <p14:creationId xmlns:p14="http://schemas.microsoft.com/office/powerpoint/2010/main" val="1085611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Материально-техническая оснащение</a:t>
            </a:r>
            <a:endParaRPr lang="ru-RU" sz="2400" b="1" dirty="0">
              <a:solidFill>
                <a:srgbClr val="C00000"/>
              </a:solidFill>
            </a:endParaRPr>
          </a:p>
        </p:txBody>
      </p:sp>
      <p:sp>
        <p:nvSpPr>
          <p:cNvPr id="6" name="Прямоугольник 5"/>
          <p:cNvSpPr/>
          <p:nvPr/>
        </p:nvSpPr>
        <p:spPr>
          <a:xfrm>
            <a:off x="263611" y="1300462"/>
            <a:ext cx="11788346" cy="4100878"/>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b="1" dirty="0" smtClean="0">
                <a:solidFill>
                  <a:schemeClr val="tx1"/>
                </a:solidFill>
              </a:rPr>
              <a:t>ИКТ:</a:t>
            </a:r>
            <a:r>
              <a:rPr lang="ru-RU" sz="1400" dirty="0" smtClean="0">
                <a:solidFill>
                  <a:schemeClr val="tx1"/>
                </a:solidFill>
              </a:rPr>
              <a:t> ноутбук (используется для воспроизведения видео- и аудио- записей, иллюстраций и презентаций, а также как интерактивный тренажер для индивидуальных занятий с детьми), магнитофон с коллекция дисков и записей с музыкой и сказками.</a:t>
            </a:r>
          </a:p>
          <a:p>
            <a:pPr algn="just"/>
            <a:r>
              <a:rPr lang="ru-RU" sz="1400" b="1" dirty="0" smtClean="0">
                <a:solidFill>
                  <a:schemeClr val="tx1"/>
                </a:solidFill>
              </a:rPr>
              <a:t>Методическая литература:</a:t>
            </a:r>
            <a:r>
              <a:rPr lang="ru-RU" sz="1400" dirty="0" smtClean="0">
                <a:solidFill>
                  <a:schemeClr val="tx1"/>
                </a:solidFill>
              </a:rPr>
              <a:t> </a:t>
            </a:r>
          </a:p>
          <a:p>
            <a:pPr marL="285750" indent="-285750" algn="just">
              <a:buFontTx/>
              <a:buChar char="-"/>
            </a:pPr>
            <a:r>
              <a:rPr lang="ru-RU" sz="1400" dirty="0" smtClean="0">
                <a:solidFill>
                  <a:schemeClr val="tx1"/>
                </a:solidFill>
              </a:rPr>
              <a:t>Методические рекомендации для воспитателей, работающих по программе «Радуга». Т.И. </a:t>
            </a:r>
            <a:r>
              <a:rPr lang="ru-RU" sz="1400" dirty="0" err="1" smtClean="0">
                <a:solidFill>
                  <a:schemeClr val="tx1"/>
                </a:solidFill>
              </a:rPr>
              <a:t>Гризик</a:t>
            </a:r>
            <a:r>
              <a:rPr lang="ru-RU" sz="1400" dirty="0" smtClean="0">
                <a:solidFill>
                  <a:schemeClr val="tx1"/>
                </a:solidFill>
              </a:rPr>
              <a:t> «Познаю мир». М. «Просвещение» 2003 г.</a:t>
            </a:r>
          </a:p>
          <a:p>
            <a:pPr marL="285750" indent="-285750" algn="just">
              <a:buFontTx/>
              <a:buChar char="-"/>
            </a:pPr>
            <a:r>
              <a:rPr lang="ru-RU" sz="1400" dirty="0" smtClean="0">
                <a:solidFill>
                  <a:schemeClr val="tx1"/>
                </a:solidFill>
              </a:rPr>
              <a:t>Методическое пособие «Воспитание экологической культуры в дошкольном детстве» С.Н. Николаева. М. «Просвещение» 1999 г.</a:t>
            </a:r>
          </a:p>
          <a:p>
            <a:pPr marL="285750" indent="-285750" algn="just">
              <a:buFontTx/>
              <a:buChar char="-"/>
            </a:pPr>
            <a:r>
              <a:rPr lang="ru-RU" sz="1400" dirty="0">
                <a:solidFill>
                  <a:schemeClr val="tx1"/>
                </a:solidFill>
              </a:rPr>
              <a:t> </a:t>
            </a:r>
            <a:r>
              <a:rPr lang="ru-RU" sz="1400" dirty="0" smtClean="0">
                <a:solidFill>
                  <a:schemeClr val="tx1"/>
                </a:solidFill>
              </a:rPr>
              <a:t>Методические рекомендации для воспитателей, работающих с детьми 6-7 лет по программе «Радуга» «Математика и логика для дошкольников» Е.В. Соловьева</a:t>
            </a:r>
          </a:p>
          <a:p>
            <a:pPr marL="285750" indent="-285750" algn="just">
              <a:buFontTx/>
              <a:buChar char="-"/>
            </a:pPr>
            <a:r>
              <a:rPr lang="ru-RU" sz="1400" dirty="0">
                <a:solidFill>
                  <a:schemeClr val="tx1"/>
                </a:solidFill>
              </a:rPr>
              <a:t> </a:t>
            </a:r>
            <a:r>
              <a:rPr lang="ru-RU" sz="1400" dirty="0" smtClean="0">
                <a:solidFill>
                  <a:schemeClr val="tx1"/>
                </a:solidFill>
              </a:rPr>
              <a:t>Методические рекомендации для воспитателей, работающих с детьми 6-7 лет по программе «Радуга» В.В. </a:t>
            </a:r>
            <a:r>
              <a:rPr lang="ru-RU" sz="1400" dirty="0" err="1" smtClean="0">
                <a:solidFill>
                  <a:schemeClr val="tx1"/>
                </a:solidFill>
              </a:rPr>
              <a:t>Гербова</a:t>
            </a:r>
            <a:r>
              <a:rPr lang="ru-RU" sz="1400" dirty="0" smtClean="0">
                <a:solidFill>
                  <a:schemeClr val="tx1"/>
                </a:solidFill>
              </a:rPr>
              <a:t>. Москва «Просвещение», 2000 г.</a:t>
            </a:r>
          </a:p>
          <a:p>
            <a:pPr marL="285750" indent="-285750" algn="just">
              <a:buFontTx/>
              <a:buChar char="-"/>
            </a:pPr>
            <a:r>
              <a:rPr lang="ru-RU" sz="1400" dirty="0">
                <a:solidFill>
                  <a:schemeClr val="tx1"/>
                </a:solidFill>
              </a:rPr>
              <a:t> </a:t>
            </a:r>
            <a:r>
              <a:rPr lang="ru-RU" sz="1400" dirty="0" smtClean="0">
                <a:solidFill>
                  <a:schemeClr val="tx1"/>
                </a:solidFill>
              </a:rPr>
              <a:t>Методические рекомендации «Художественный и ручной труд в детском саду» В.М. Кошелева. М «Просвещение» 2001</a:t>
            </a:r>
          </a:p>
          <a:p>
            <a:pPr marL="285750" indent="-285750" algn="just">
              <a:buFontTx/>
              <a:buChar char="-"/>
            </a:pPr>
            <a:r>
              <a:rPr lang="ru-RU" sz="1400" dirty="0">
                <a:solidFill>
                  <a:schemeClr val="tx1"/>
                </a:solidFill>
              </a:rPr>
              <a:t> </a:t>
            </a:r>
            <a:r>
              <a:rPr lang="ru-RU" sz="1400" dirty="0" smtClean="0">
                <a:solidFill>
                  <a:schemeClr val="tx1"/>
                </a:solidFill>
              </a:rPr>
              <a:t>Методические рекомендации для воспитателей, работающих с детьми 6-7 лет по программе «Радуга» Т.Н. </a:t>
            </a:r>
            <a:r>
              <a:rPr lang="ru-RU" sz="1400" dirty="0" err="1" smtClean="0">
                <a:solidFill>
                  <a:schemeClr val="tx1"/>
                </a:solidFill>
              </a:rPr>
              <a:t>Доронова</a:t>
            </a:r>
            <a:r>
              <a:rPr lang="ru-RU" sz="1400" dirty="0" smtClean="0">
                <a:solidFill>
                  <a:schemeClr val="tx1"/>
                </a:solidFill>
              </a:rPr>
              <a:t> «Природа, искусство и изобразительная деятельность детей». «Дошкольникам об искусстве». Учебно-наглядное пособие для детей</a:t>
            </a:r>
          </a:p>
          <a:p>
            <a:pPr marL="285750" indent="-285750" algn="just">
              <a:buFontTx/>
              <a:buChar char="-"/>
            </a:pPr>
            <a:r>
              <a:rPr lang="ru-RU" sz="1400" dirty="0">
                <a:solidFill>
                  <a:schemeClr val="tx1"/>
                </a:solidFill>
              </a:rPr>
              <a:t> </a:t>
            </a:r>
            <a:r>
              <a:rPr lang="ru-RU" sz="1400" dirty="0" smtClean="0">
                <a:solidFill>
                  <a:schemeClr val="tx1"/>
                </a:solidFill>
              </a:rPr>
              <a:t>Программа и методическое руководство по воспитанию. Развитию и образованию детей 6-7 лет в детском саду Т.Н. </a:t>
            </a:r>
            <a:r>
              <a:rPr lang="ru-RU" sz="1400" dirty="0" err="1" smtClean="0">
                <a:solidFill>
                  <a:schemeClr val="tx1"/>
                </a:solidFill>
              </a:rPr>
              <a:t>Дороновой</a:t>
            </a:r>
            <a:r>
              <a:rPr lang="ru-RU" sz="1400" dirty="0" smtClean="0">
                <a:solidFill>
                  <a:schemeClr val="tx1"/>
                </a:solidFill>
              </a:rPr>
              <a:t>. В.В. Гербовой</a:t>
            </a:r>
          </a:p>
          <a:p>
            <a:pPr algn="just"/>
            <a:r>
              <a:rPr lang="ru-RU" sz="1400" dirty="0" smtClean="0">
                <a:solidFill>
                  <a:schemeClr val="tx1"/>
                </a:solidFill>
              </a:rPr>
              <a:t> Парциальные и дополнительные программы реализующиеся в группе:</a:t>
            </a:r>
          </a:p>
          <a:p>
            <a:pPr marL="285750" indent="-285750" algn="just">
              <a:buFontTx/>
              <a:buChar char="-"/>
            </a:pPr>
            <a:r>
              <a:rPr lang="ru-RU" sz="1400" dirty="0" smtClean="0">
                <a:solidFill>
                  <a:schemeClr val="tx1"/>
                </a:solidFill>
              </a:rPr>
              <a:t>Парциальная программа «</a:t>
            </a:r>
            <a:r>
              <a:rPr lang="en-US" sz="1400" dirty="0" smtClean="0">
                <a:solidFill>
                  <a:schemeClr val="tx1"/>
                </a:solidFill>
              </a:rPr>
              <a:t>Cuboro</a:t>
            </a:r>
            <a:r>
              <a:rPr lang="ru-RU" sz="1400" dirty="0" smtClean="0">
                <a:solidFill>
                  <a:schemeClr val="tx1"/>
                </a:solidFill>
              </a:rPr>
              <a:t> – шариковая дорожка»</a:t>
            </a:r>
          </a:p>
          <a:p>
            <a:pPr marL="285750" indent="-285750" algn="just">
              <a:buFontTx/>
              <a:buChar char="-"/>
            </a:pPr>
            <a:r>
              <a:rPr lang="ru-RU" sz="1400" dirty="0" smtClean="0">
                <a:solidFill>
                  <a:schemeClr val="tx1"/>
                </a:solidFill>
              </a:rPr>
              <a:t>Парциальная программа «Юные </a:t>
            </a:r>
            <a:r>
              <a:rPr lang="ru-RU" sz="1400" dirty="0" err="1" smtClean="0">
                <a:solidFill>
                  <a:schemeClr val="tx1"/>
                </a:solidFill>
              </a:rPr>
              <a:t>инженерики</a:t>
            </a:r>
            <a:r>
              <a:rPr lang="ru-RU" sz="1400" dirty="0" smtClean="0">
                <a:solidFill>
                  <a:schemeClr val="tx1"/>
                </a:solidFill>
              </a:rPr>
              <a:t>»</a:t>
            </a:r>
          </a:p>
          <a:p>
            <a:pPr marL="285750" indent="-285750" algn="just">
              <a:buFontTx/>
              <a:buChar char="-"/>
            </a:pPr>
            <a:r>
              <a:rPr lang="ru-RU" sz="1400" dirty="0" smtClean="0">
                <a:solidFill>
                  <a:schemeClr val="tx1"/>
                </a:solidFill>
              </a:rPr>
              <a:t>Дополнительная программа «</a:t>
            </a:r>
            <a:r>
              <a:rPr lang="ru-RU" sz="1400" dirty="0" err="1" smtClean="0">
                <a:solidFill>
                  <a:schemeClr val="tx1"/>
                </a:solidFill>
              </a:rPr>
              <a:t>Здоровячок</a:t>
            </a:r>
            <a:r>
              <a:rPr lang="ru-RU" sz="1400" dirty="0" smtClean="0">
                <a:solidFill>
                  <a:schemeClr val="tx1"/>
                </a:solidFill>
              </a:rPr>
              <a:t>»</a:t>
            </a:r>
          </a:p>
          <a:p>
            <a:pPr marL="285750" indent="-285750" algn="just">
              <a:buFontTx/>
              <a:buChar char="-"/>
            </a:pPr>
            <a:r>
              <a:rPr lang="ru-RU" sz="1400" dirty="0" smtClean="0">
                <a:solidFill>
                  <a:schemeClr val="tx1"/>
                </a:solidFill>
              </a:rPr>
              <a:t>Дополнительная программа «Печки-лавочки»</a:t>
            </a:r>
          </a:p>
        </p:txBody>
      </p:sp>
    </p:spTree>
    <p:extLst>
      <p:ext uri="{BB962C8B-B14F-4D97-AF65-F5344CB8AC3E}">
        <p14:creationId xmlns:p14="http://schemas.microsoft.com/office/powerpoint/2010/main" val="3644692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5" y="0"/>
            <a:ext cx="12249665" cy="6858000"/>
          </a:xfrm>
          <a:prstGeom prst="rect">
            <a:avLst/>
          </a:prstGeom>
        </p:spPr>
      </p:pic>
      <p:pic>
        <p:nvPicPr>
          <p:cNvPr id="6" name="Объект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4451" y="1414132"/>
            <a:ext cx="3989453" cy="4351338"/>
          </a:xfr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СОСТАВ ГРУППЫ</a:t>
            </a:r>
            <a:endParaRPr lang="ru-RU" sz="2400" b="1" dirty="0">
              <a:solidFill>
                <a:srgbClr val="C00000"/>
              </a:solidFill>
            </a:endParaRPr>
          </a:p>
        </p:txBody>
      </p:sp>
      <p:sp>
        <p:nvSpPr>
          <p:cNvPr id="7" name="Скругленный прямоугольник 6"/>
          <p:cNvSpPr/>
          <p:nvPr/>
        </p:nvSpPr>
        <p:spPr>
          <a:xfrm>
            <a:off x="7698975" y="1637433"/>
            <a:ext cx="2573607" cy="731060"/>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rPr>
              <a:t>Девочек: 11 </a:t>
            </a:r>
            <a:endParaRPr lang="ru-RU" b="1" dirty="0">
              <a:solidFill>
                <a:srgbClr val="C00000"/>
              </a:solidFill>
            </a:endParaRPr>
          </a:p>
        </p:txBody>
      </p:sp>
      <p:sp>
        <p:nvSpPr>
          <p:cNvPr id="8" name="Скругленный прямоугольник 7"/>
          <p:cNvSpPr/>
          <p:nvPr/>
        </p:nvSpPr>
        <p:spPr>
          <a:xfrm>
            <a:off x="7698975" y="2613617"/>
            <a:ext cx="2573607" cy="731060"/>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rPr>
              <a:t>Мальчиков: 16</a:t>
            </a:r>
            <a:endParaRPr lang="ru-RU" b="1" dirty="0">
              <a:solidFill>
                <a:srgbClr val="C00000"/>
              </a:solidFill>
            </a:endParaRPr>
          </a:p>
        </p:txBody>
      </p:sp>
      <p:sp>
        <p:nvSpPr>
          <p:cNvPr id="9" name="Скругленный прямоугольник 8"/>
          <p:cNvSpPr/>
          <p:nvPr/>
        </p:nvSpPr>
        <p:spPr>
          <a:xfrm>
            <a:off x="7698975" y="3589801"/>
            <a:ext cx="2573607" cy="731060"/>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rPr>
              <a:t>Всего детей: 27</a:t>
            </a:r>
            <a:endParaRPr lang="ru-RU" b="1" dirty="0">
              <a:solidFill>
                <a:srgbClr val="C00000"/>
              </a:solidFill>
            </a:endParaRPr>
          </a:p>
        </p:txBody>
      </p:sp>
    </p:spTree>
    <p:extLst>
      <p:ext uri="{BB962C8B-B14F-4D97-AF65-F5344CB8AC3E}">
        <p14:creationId xmlns:p14="http://schemas.microsoft.com/office/powerpoint/2010/main" val="1372102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9665" cy="68580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74" y="-346382"/>
            <a:ext cx="5190476" cy="455238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4831" y="-531627"/>
            <a:ext cx="4848301" cy="6858000"/>
          </a:xfrm>
          <a:prstGeom prst="rect">
            <a:avLst/>
          </a:prstGeom>
        </p:spPr>
      </p:pic>
    </p:spTree>
    <p:extLst>
      <p:ext uri="{BB962C8B-B14F-4D97-AF65-F5344CB8AC3E}">
        <p14:creationId xmlns:p14="http://schemas.microsoft.com/office/powerpoint/2010/main" val="4072457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9665" cy="6858000"/>
          </a:xfrm>
          <a:prstGeom prst="rect">
            <a:avLst/>
          </a:prstGeom>
        </p:spPr>
      </p:pic>
      <p:sp>
        <p:nvSpPr>
          <p:cNvPr id="3" name="Заголовок 1"/>
          <p:cNvSpPr>
            <a:spLocks noGrp="1"/>
          </p:cNvSpPr>
          <p:nvPr>
            <p:ph type="title"/>
          </p:nvPr>
        </p:nvSpPr>
        <p:spPr>
          <a:xfrm>
            <a:off x="4627604" y="1304238"/>
            <a:ext cx="5727357" cy="3893838"/>
          </a:xfrm>
        </p:spPr>
        <p:txBody>
          <a:bodyPr>
            <a:noAutofit/>
          </a:bodyPr>
          <a:lstStyle/>
          <a:p>
            <a:pPr algn="ctr"/>
            <a:r>
              <a:rPr lang="ru-RU" sz="6000" b="1" dirty="0" smtClean="0">
                <a:solidFill>
                  <a:srgbClr val="C00000"/>
                </a:solidFill>
                <a:latin typeface="+mn-lt"/>
              </a:rPr>
              <a:t>Предметно-развивающая среда</a:t>
            </a:r>
            <a:endParaRPr lang="ru-RU" sz="6000" b="1" dirty="0">
              <a:solidFill>
                <a:srgbClr val="C00000"/>
              </a:solidFill>
              <a:latin typeface="+mn-lt"/>
            </a:endParaRPr>
          </a:p>
        </p:txBody>
      </p:sp>
    </p:spTree>
    <p:extLst>
      <p:ext uri="{BB962C8B-B14F-4D97-AF65-F5344CB8AC3E}">
        <p14:creationId xmlns:p14="http://schemas.microsoft.com/office/powerpoint/2010/main" val="2359841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речевого развития</a:t>
            </a:r>
            <a:endParaRPr lang="ru-RU" sz="2400" b="1" dirty="0">
              <a:solidFill>
                <a:srgbClr val="C00000"/>
              </a:solidFill>
            </a:endParaRPr>
          </a:p>
        </p:txBody>
      </p:sp>
      <p:sp>
        <p:nvSpPr>
          <p:cNvPr id="6" name="Прямоугольник 5"/>
          <p:cNvSpPr/>
          <p:nvPr/>
        </p:nvSpPr>
        <p:spPr>
          <a:xfrm>
            <a:off x="5626443" y="1300461"/>
            <a:ext cx="6425514" cy="1145027"/>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a:t>
            </a:r>
            <a:r>
              <a:rPr lang="ru-RU" sz="1400" i="1" dirty="0">
                <a:solidFill>
                  <a:schemeClr val="tx1"/>
                </a:solidFill>
              </a:rPr>
              <a:t>центр отражает одно из приоритетных направлений работы </a:t>
            </a:r>
            <a:r>
              <a:rPr lang="ru-RU" sz="1400" i="1" dirty="0" smtClean="0">
                <a:solidFill>
                  <a:schemeClr val="tx1"/>
                </a:solidFill>
              </a:rPr>
              <a:t>ДОУ, способствует созданию у детей эмоциональной открытости, выработке правильного звукопроизношения, закрепления пройденного материала, развития сенсорных способностей детей.</a:t>
            </a:r>
            <a:endParaRPr lang="ru-RU" sz="1400" i="1" dirty="0">
              <a:solidFill>
                <a:schemeClr val="tx1"/>
              </a:solidFill>
            </a:endParaRPr>
          </a:p>
        </p:txBody>
      </p:sp>
      <p:sp>
        <p:nvSpPr>
          <p:cNvPr id="7" name="Прямоугольник 6"/>
          <p:cNvSpPr/>
          <p:nvPr/>
        </p:nvSpPr>
        <p:spPr>
          <a:xfrm>
            <a:off x="5626443" y="2650795"/>
            <a:ext cx="6425514" cy="2506536"/>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a:t>
            </a:r>
            <a:r>
              <a:rPr lang="ru-RU" sz="1400" dirty="0" smtClean="0">
                <a:solidFill>
                  <a:schemeClr val="tx1"/>
                </a:solidFill>
              </a:rPr>
              <a:t>в </a:t>
            </a:r>
            <a:r>
              <a:rPr lang="ru-RU" sz="1400" dirty="0">
                <a:solidFill>
                  <a:schemeClr val="tx1"/>
                </a:solidFill>
              </a:rPr>
              <a:t>центре «</a:t>
            </a:r>
            <a:r>
              <a:rPr lang="ru-RU" sz="1400" dirty="0" err="1">
                <a:solidFill>
                  <a:schemeClr val="tx1"/>
                </a:solidFill>
              </a:rPr>
              <a:t>Речевичок</a:t>
            </a:r>
            <a:r>
              <a:rPr lang="ru-RU" sz="1400" dirty="0">
                <a:solidFill>
                  <a:schemeClr val="tx1"/>
                </a:solidFill>
              </a:rPr>
              <a:t>» находятся картинки по лексическим темам, предметные, сюжетные картинки, серии сюжетных картин для составления рассказов, дидактические игры на обогащение словаря; на развитие грамматического строя речи; на развитие связной речи; дидактические игры на развитие фонематического слуха. Каталог игр по звуковой культуре речи; упражнений артикуляционной гимнастики; упражнений дыхательной гимнастики; пальчиковой гимнастике; словесные дидактические игры, домик букв, зеркала. Пособия на развитие мелкой моторики (сухой бассейн, массажные мячики, шнуровки) и картотека упражнений с ними. </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rcRect l="12572" r="12572"/>
          <a:stretch>
            <a:fillRect/>
          </a:stretch>
        </p:blipFill>
        <p:spPr>
          <a:xfrm>
            <a:off x="604199" y="318978"/>
            <a:ext cx="4224841" cy="422484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77474">
            <a:off x="157478" y="3868599"/>
            <a:ext cx="2266392" cy="1699794"/>
          </a:xfrm>
          <a:prstGeom prst="rect">
            <a:avLst/>
          </a:prstGeom>
        </p:spPr>
      </p:pic>
      <p:pic>
        <p:nvPicPr>
          <p:cNvPr id="12" name="Объект 11"/>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885051">
            <a:off x="2866640" y="4353512"/>
            <a:ext cx="1615276" cy="2153702"/>
          </a:xfrm>
        </p:spPr>
      </p:pic>
    </p:spTree>
    <p:extLst>
      <p:ext uri="{BB962C8B-B14F-4D97-AF65-F5344CB8AC3E}">
        <p14:creationId xmlns:p14="http://schemas.microsoft.com/office/powerpoint/2010/main" val="1673578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pic>
        <p:nvPicPr>
          <p:cNvPr id="8" name="Объект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20792967">
            <a:off x="468384" y="515632"/>
            <a:ext cx="3403400" cy="2552550"/>
          </a:xfr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патриотического воспитания</a:t>
            </a:r>
            <a:endParaRPr lang="ru-RU" sz="2400" b="1" dirty="0">
              <a:solidFill>
                <a:srgbClr val="C00000"/>
              </a:solidFill>
            </a:endParaRPr>
          </a:p>
        </p:txBody>
      </p:sp>
      <p:sp>
        <p:nvSpPr>
          <p:cNvPr id="6" name="Прямоугольник 5"/>
          <p:cNvSpPr/>
          <p:nvPr/>
        </p:nvSpPr>
        <p:spPr>
          <a:xfrm>
            <a:off x="5626443" y="1300461"/>
            <a:ext cx="6425514" cy="1978198"/>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отражает одно из приоритетных направлений работы ДОУ, способствует формированию патриотических чувств детей. Знакомит детей с историей страны и родного края, с бытом русского народа, государственными символами родной страны и города, а также достопримечательностями.</a:t>
            </a:r>
          </a:p>
          <a:p>
            <a:pPr algn="just"/>
            <a:r>
              <a:rPr lang="ru-RU" sz="1400" i="1" dirty="0" smtClean="0">
                <a:solidFill>
                  <a:schemeClr val="tx1"/>
                </a:solidFill>
              </a:rPr>
              <a:t>Центр патриотического воспитания включает несколько зон: </a:t>
            </a:r>
          </a:p>
          <a:p>
            <a:pPr marL="285750" indent="-285750" algn="just">
              <a:buFont typeface="Arial" panose="020B0604020202020204" pitchFamily="34" charset="0"/>
              <a:buChar char="•"/>
            </a:pPr>
            <a:r>
              <a:rPr lang="ru-RU" sz="1400" i="1" dirty="0" smtClean="0">
                <a:solidFill>
                  <a:schemeClr val="tx1"/>
                </a:solidFill>
              </a:rPr>
              <a:t>зона народного творчества</a:t>
            </a:r>
          </a:p>
          <a:p>
            <a:pPr marL="285750" indent="-285750" algn="just">
              <a:buFont typeface="Arial" panose="020B0604020202020204" pitchFamily="34" charset="0"/>
              <a:buChar char="•"/>
            </a:pPr>
            <a:r>
              <a:rPr lang="ru-RU" sz="1400" i="1" dirty="0" smtClean="0">
                <a:solidFill>
                  <a:schemeClr val="tx1"/>
                </a:solidFill>
              </a:rPr>
              <a:t>зона истории и достопримечательностей родного края</a:t>
            </a:r>
          </a:p>
          <a:p>
            <a:pPr marL="285750" indent="-285750" algn="just">
              <a:buFont typeface="Arial" panose="020B0604020202020204" pitchFamily="34" charset="0"/>
              <a:buChar char="•"/>
            </a:pPr>
            <a:r>
              <a:rPr lang="ru-RU" sz="1400" i="1" dirty="0" smtClean="0">
                <a:solidFill>
                  <a:schemeClr val="tx1"/>
                </a:solidFill>
              </a:rPr>
              <a:t>зона истории и достопримечательностей нашей страны</a:t>
            </a:r>
            <a:endParaRPr lang="ru-RU" sz="1400" i="1" dirty="0">
              <a:solidFill>
                <a:schemeClr val="tx1"/>
              </a:solidFill>
            </a:endParaRPr>
          </a:p>
        </p:txBody>
      </p:sp>
      <p:sp>
        <p:nvSpPr>
          <p:cNvPr id="7" name="Прямоугольник 6"/>
          <p:cNvSpPr/>
          <p:nvPr/>
        </p:nvSpPr>
        <p:spPr>
          <a:xfrm>
            <a:off x="5626443" y="3405565"/>
            <a:ext cx="6425514" cy="1714587"/>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 набор открыток «Новосибирск»; флаг и герб России, Новосибирска; сборник стихов и песен про Новосибирск; сборник стихов поэтов Мошковского района города Новосибирска; тематические папки с иллюстрациями об истории родного края и страны; энциклопедии об истории России и родного края; дидактические игры по патриотическому воспитанию; экспонаты русского народного быта.</a:t>
            </a:r>
            <a:endParaRPr lang="ru-RU" sz="1400" dirty="0">
              <a:solidFill>
                <a:schemeClr val="tx1"/>
              </a:solidFill>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6255">
            <a:off x="2169802" y="1104941"/>
            <a:ext cx="2165522" cy="2887362"/>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2644" y="3814015"/>
            <a:ext cx="2801485" cy="2101114"/>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835" y="4291855"/>
            <a:ext cx="3858511" cy="2693051"/>
          </a:xfrm>
          <a:prstGeom prst="rect">
            <a:avLst/>
          </a:prstGeom>
        </p:spPr>
      </p:pic>
    </p:spTree>
    <p:extLst>
      <p:ext uri="{BB962C8B-B14F-4D97-AF65-F5344CB8AC3E}">
        <p14:creationId xmlns:p14="http://schemas.microsoft.com/office/powerpoint/2010/main" val="3191215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Литературный центр</a:t>
            </a:r>
            <a:endParaRPr lang="ru-RU" sz="2400" b="1" dirty="0">
              <a:solidFill>
                <a:srgbClr val="C00000"/>
              </a:solidFill>
            </a:endParaRPr>
          </a:p>
        </p:txBody>
      </p:sp>
      <p:sp>
        <p:nvSpPr>
          <p:cNvPr id="6" name="Прямоугольник 5"/>
          <p:cNvSpPr/>
          <p:nvPr/>
        </p:nvSpPr>
        <p:spPr>
          <a:xfrm>
            <a:off x="5626443" y="1300461"/>
            <a:ext cx="6425514" cy="1714587"/>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направлен на формирование у дошкольников интереса и любви к художественной литературе; ознакомление с писателями и поэтами как отечественными, так и зарубежными; способствует умение бережно обращаться с книгой, создавать книжки-малышки. </a:t>
            </a:r>
            <a:endParaRPr lang="ru-RU" sz="1400" i="1" dirty="0">
              <a:solidFill>
                <a:schemeClr val="tx1"/>
              </a:solidFill>
            </a:endParaRPr>
          </a:p>
        </p:txBody>
      </p:sp>
      <p:sp>
        <p:nvSpPr>
          <p:cNvPr id="7" name="Прямоугольник 6"/>
          <p:cNvSpPr/>
          <p:nvPr/>
        </p:nvSpPr>
        <p:spPr>
          <a:xfrm>
            <a:off x="5626443" y="3149985"/>
            <a:ext cx="6425514" cy="2506536"/>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 книги с художественными произведениями детских писателей (отечественных и зарубежных), сказки и иные литературные формы народов мира; энциклопедии и детские журналы. Размещаются портреты писателей, с творчеством которого дети знакомятся в данный момент. Его литературные произведения. В центе выделена тематическая полка, где размещаются книги и произведения соответствующие тематической неделе. Также выделена тематическая полка, где размещаются книги и произведения, соответствующие тематическому проекту реализующемуся в группе.  В центре литературы выделено место «Книга дня», которую пополняют дети самостоятельно (приносят из дома или выбирают из групповой библиотеки). </a:t>
            </a:r>
            <a:endParaRPr lang="ru-RU" sz="1400" dirty="0">
              <a:solidFill>
                <a:schemeClr val="tx1"/>
              </a:solidFill>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46" y="1010093"/>
            <a:ext cx="3054203" cy="407227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2502" y="2557130"/>
            <a:ext cx="2480045" cy="3306726"/>
          </a:xfrm>
          <a:prstGeom prst="rect">
            <a:avLst/>
          </a:prstGeom>
        </p:spPr>
      </p:pic>
    </p:spTree>
    <p:extLst>
      <p:ext uri="{BB962C8B-B14F-4D97-AF65-F5344CB8AC3E}">
        <p14:creationId xmlns:p14="http://schemas.microsoft.com/office/powerpoint/2010/main" val="3176116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616" cy="6858000"/>
          </a:xfrm>
          <a:prstGeom prst="rect">
            <a:avLst/>
          </a:prstGeom>
        </p:spPr>
      </p:pic>
      <p:sp>
        <p:nvSpPr>
          <p:cNvPr id="5" name="Скругленный прямоугольник 4"/>
          <p:cNvSpPr/>
          <p:nvPr/>
        </p:nvSpPr>
        <p:spPr>
          <a:xfrm>
            <a:off x="5433237" y="318978"/>
            <a:ext cx="6816427" cy="776176"/>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C00000"/>
                </a:solidFill>
              </a:rPr>
              <a:t>Центр изобразительной деятельности</a:t>
            </a:r>
            <a:endParaRPr lang="ru-RU" sz="2400" b="1" dirty="0">
              <a:solidFill>
                <a:srgbClr val="C00000"/>
              </a:solidFill>
            </a:endParaRPr>
          </a:p>
        </p:txBody>
      </p:sp>
      <p:sp>
        <p:nvSpPr>
          <p:cNvPr id="6" name="Прямоугольник 5"/>
          <p:cNvSpPr/>
          <p:nvPr/>
        </p:nvSpPr>
        <p:spPr>
          <a:xfrm>
            <a:off x="5626443" y="1300461"/>
            <a:ext cx="6425514" cy="1145027"/>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i="1" dirty="0" smtClean="0">
                <a:solidFill>
                  <a:schemeClr val="tx1"/>
                </a:solidFill>
              </a:rPr>
              <a:t>	Данный центр способствует формированию творческого потенциала детей. Развитию интереса к </a:t>
            </a:r>
            <a:r>
              <a:rPr lang="ru-RU" sz="1400" i="1" dirty="0" err="1" smtClean="0">
                <a:solidFill>
                  <a:schemeClr val="tx1"/>
                </a:solidFill>
              </a:rPr>
              <a:t>изодеятельности</a:t>
            </a:r>
            <a:r>
              <a:rPr lang="ru-RU" sz="1400" i="1" dirty="0" smtClean="0">
                <a:solidFill>
                  <a:schemeClr val="tx1"/>
                </a:solidFill>
              </a:rPr>
              <a:t>. Формированию эстетического восприятия, воображению, художественно-творческих способностей детей. Их самостоятельности и активности</a:t>
            </a:r>
            <a:endParaRPr lang="ru-RU" sz="1400" i="1" dirty="0">
              <a:solidFill>
                <a:schemeClr val="tx1"/>
              </a:solidFill>
            </a:endParaRPr>
          </a:p>
        </p:txBody>
      </p:sp>
      <p:sp>
        <p:nvSpPr>
          <p:cNvPr id="7" name="Прямоугольник 6"/>
          <p:cNvSpPr/>
          <p:nvPr/>
        </p:nvSpPr>
        <p:spPr>
          <a:xfrm>
            <a:off x="5626443" y="2650795"/>
            <a:ext cx="6425514" cy="2506536"/>
          </a:xfrm>
          <a:prstGeom prst="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1400" dirty="0" smtClean="0">
                <a:solidFill>
                  <a:schemeClr val="tx1"/>
                </a:solidFill>
              </a:rPr>
              <a:t>Содержание центра</a:t>
            </a:r>
            <a:r>
              <a:rPr lang="ru-RU" sz="1400" dirty="0">
                <a:solidFill>
                  <a:schemeClr val="tx1"/>
                </a:solidFill>
              </a:rPr>
              <a:t>: размещены материалы для знакомства детей с различными видами изобразительного и декоративно-прикладного искусства. Материалы и оборудование, необходимые для детской изобразительной деятельности (кисти, краски, палитры, цветные карандаши, цветные восковые мелки, трафареты животных, мольберт, раскраски, материалы для ручного труда и художественного конструирования (природный материал, клей карандаш, клей ПВА, цветная бумага, цветной картон, бросовый материал). Наш центр дополнен выставкой детских работ или одного ребенка». По желанию ребенок может воспользоваться всем необходимым, для воплощения своих творческих идей, замыслов, фантазии. Все детские работы выставляются в специально отведенном месте. Работы доступны для просмотра детям </a:t>
            </a:r>
            <a:r>
              <a:rPr lang="ru-RU" sz="1400" dirty="0" smtClean="0">
                <a:solidFill>
                  <a:schemeClr val="tx1"/>
                </a:solidFill>
              </a:rPr>
              <a:t>и </a:t>
            </a:r>
            <a:r>
              <a:rPr lang="ru-RU" sz="1400" dirty="0">
                <a:solidFill>
                  <a:schemeClr val="tx1"/>
                </a:solidFill>
              </a:rPr>
              <a:t>являются украшением группы.</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rcRect t="12600" b="12600"/>
          <a:stretch>
            <a:fillRect/>
          </a:stretch>
        </p:blipFill>
        <p:spPr>
          <a:xfrm>
            <a:off x="302175" y="243560"/>
            <a:ext cx="4206240" cy="420624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5711">
            <a:off x="319142" y="3367479"/>
            <a:ext cx="2886187" cy="216464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0090">
            <a:off x="2278245" y="4502490"/>
            <a:ext cx="2369850" cy="1777388"/>
          </a:xfrm>
          <a:prstGeom prst="rect">
            <a:avLst/>
          </a:prstGeom>
        </p:spPr>
      </p:pic>
    </p:spTree>
    <p:extLst>
      <p:ext uri="{BB962C8B-B14F-4D97-AF65-F5344CB8AC3E}">
        <p14:creationId xmlns:p14="http://schemas.microsoft.com/office/powerpoint/2010/main" val="3195376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2697</Words>
  <Application>Microsoft Office PowerPoint</Application>
  <PresentationFormat>Широкоэкранный</PresentationFormat>
  <Paragraphs>111</Paragraphs>
  <Slides>24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Arial Black</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Предметно-развивающая среда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User</cp:lastModifiedBy>
  <cp:revision>46</cp:revision>
  <dcterms:created xsi:type="dcterms:W3CDTF">2020-09-30T13:25:15Z</dcterms:created>
  <dcterms:modified xsi:type="dcterms:W3CDTF">2020-10-13T10:41:48Z</dcterms:modified>
</cp:coreProperties>
</file>